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3" r:id="rId1"/>
  </p:sldMasterIdLst>
  <p:notesMasterIdLst>
    <p:notesMasterId r:id="rId89"/>
  </p:notesMasterIdLst>
  <p:sldIdLst>
    <p:sldId id="640" r:id="rId2"/>
    <p:sldId id="645" r:id="rId3"/>
    <p:sldId id="644" r:id="rId4"/>
    <p:sldId id="646" r:id="rId5"/>
    <p:sldId id="647" r:id="rId6"/>
    <p:sldId id="555" r:id="rId7"/>
    <p:sldId id="651" r:id="rId8"/>
    <p:sldId id="652" r:id="rId9"/>
    <p:sldId id="731" r:id="rId10"/>
    <p:sldId id="732" r:id="rId11"/>
    <p:sldId id="653" r:id="rId12"/>
    <p:sldId id="654" r:id="rId13"/>
    <p:sldId id="649" r:id="rId14"/>
    <p:sldId id="650" r:id="rId15"/>
    <p:sldId id="659" r:id="rId16"/>
    <p:sldId id="655" r:id="rId17"/>
    <p:sldId id="658" r:id="rId18"/>
    <p:sldId id="673" r:id="rId19"/>
    <p:sldId id="657" r:id="rId20"/>
    <p:sldId id="660" r:id="rId21"/>
    <p:sldId id="661" r:id="rId22"/>
    <p:sldId id="729" r:id="rId23"/>
    <p:sldId id="538" r:id="rId24"/>
    <p:sldId id="667" r:id="rId25"/>
    <p:sldId id="669" r:id="rId26"/>
    <p:sldId id="670" r:id="rId27"/>
    <p:sldId id="663" r:id="rId28"/>
    <p:sldId id="668" r:id="rId29"/>
    <p:sldId id="671" r:id="rId30"/>
    <p:sldId id="672" r:id="rId31"/>
    <p:sldId id="674" r:id="rId32"/>
    <p:sldId id="675" r:id="rId33"/>
    <p:sldId id="676" r:id="rId34"/>
    <p:sldId id="680" r:id="rId35"/>
    <p:sldId id="683" r:id="rId36"/>
    <p:sldId id="682" r:id="rId37"/>
    <p:sldId id="681" r:id="rId38"/>
    <p:sldId id="684" r:id="rId39"/>
    <p:sldId id="666" r:id="rId40"/>
    <p:sldId id="685" r:id="rId41"/>
    <p:sldId id="688" r:id="rId42"/>
    <p:sldId id="689" r:id="rId43"/>
    <p:sldId id="686" r:id="rId44"/>
    <p:sldId id="687" r:id="rId45"/>
    <p:sldId id="690" r:id="rId46"/>
    <p:sldId id="692" r:id="rId47"/>
    <p:sldId id="691" r:id="rId48"/>
    <p:sldId id="714" r:id="rId49"/>
    <p:sldId id="715" r:id="rId50"/>
    <p:sldId id="716" r:id="rId51"/>
    <p:sldId id="711" r:id="rId52"/>
    <p:sldId id="704" r:id="rId53"/>
    <p:sldId id="706" r:id="rId54"/>
    <p:sldId id="718" r:id="rId55"/>
    <p:sldId id="712" r:id="rId56"/>
    <p:sldId id="717" r:id="rId57"/>
    <p:sldId id="705" r:id="rId58"/>
    <p:sldId id="707" r:id="rId59"/>
    <p:sldId id="720" r:id="rId60"/>
    <p:sldId id="719" r:id="rId61"/>
    <p:sldId id="713" r:id="rId62"/>
    <p:sldId id="733" r:id="rId63"/>
    <p:sldId id="734" r:id="rId64"/>
    <p:sldId id="703" r:id="rId65"/>
    <p:sldId id="709" r:id="rId66"/>
    <p:sldId id="724" r:id="rId67"/>
    <p:sldId id="725" r:id="rId68"/>
    <p:sldId id="726" r:id="rId69"/>
    <p:sldId id="728" r:id="rId70"/>
    <p:sldId id="727" r:id="rId71"/>
    <p:sldId id="730" r:id="rId72"/>
    <p:sldId id="702" r:id="rId73"/>
    <p:sldId id="708" r:id="rId74"/>
    <p:sldId id="721" r:id="rId75"/>
    <p:sldId id="722" r:id="rId76"/>
    <p:sldId id="723" r:id="rId77"/>
    <p:sldId id="698" r:id="rId78"/>
    <p:sldId id="693" r:id="rId79"/>
    <p:sldId id="694" r:id="rId80"/>
    <p:sldId id="699" r:id="rId81"/>
    <p:sldId id="700" r:id="rId82"/>
    <p:sldId id="701" r:id="rId83"/>
    <p:sldId id="695" r:id="rId84"/>
    <p:sldId id="696" r:id="rId85"/>
    <p:sldId id="665" r:id="rId86"/>
    <p:sldId id="528" r:id="rId87"/>
    <p:sldId id="735"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E6C48"/>
    <a:srgbClr val="F8F9FB"/>
    <a:srgbClr val="ED4335"/>
    <a:srgbClr val="58D45E"/>
    <a:srgbClr val="EAAE54"/>
    <a:srgbClr val="2B2937"/>
    <a:srgbClr val="EBC95E"/>
    <a:srgbClr val="F3857D"/>
    <a:srgbClr val="F7ADA7"/>
    <a:srgbClr val="2C476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05" autoAdjust="0"/>
    <p:restoredTop sz="53516" autoAdjust="0"/>
  </p:normalViewPr>
  <p:slideViewPr>
    <p:cSldViewPr snapToGrid="0">
      <p:cViewPr varScale="1">
        <p:scale>
          <a:sx n="78" d="100"/>
          <a:sy n="78" d="100"/>
        </p:scale>
        <p:origin x="-102" y="-10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42" d="100"/>
          <a:sy n="142" d="100"/>
        </p:scale>
        <p:origin x="-96" y="-109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88ADBA-AAC9-495B-8C05-85C189CE54FF}" type="datetimeFigureOut">
              <a:rPr lang="en-GB" smtClean="0"/>
              <a:pPr/>
              <a:t>30/04/2014</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0DE256-20AF-4C9D-9DC8-3164EDA27844}" type="slidenum">
              <a:rPr lang="en-GB" smtClean="0"/>
              <a:pPr/>
              <a:t>‹#›</a:t>
            </a:fld>
            <a:endParaRPr lang="en-GB" dirty="0"/>
          </a:p>
        </p:txBody>
      </p:sp>
    </p:spTree>
    <p:extLst>
      <p:ext uri="{BB962C8B-B14F-4D97-AF65-F5344CB8AC3E}">
        <p14:creationId xmlns="" xmlns:p14="http://schemas.microsoft.com/office/powerpoint/2010/main" val="335526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0DE256-20AF-4C9D-9DC8-3164EDA27844}"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10</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11</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It's an </a:t>
            </a:r>
            <a:r>
              <a:rPr lang="en-GB" sz="1200" b="1" kern="1200" dirty="0" smtClean="0">
                <a:solidFill>
                  <a:schemeClr val="tx1"/>
                </a:solidFill>
                <a:latin typeface="+mn-lt"/>
                <a:ea typeface="+mn-ea"/>
                <a:cs typeface="+mn-cs"/>
              </a:rPr>
              <a:t>episodic</a:t>
            </a:r>
            <a:r>
              <a:rPr lang="en-GB" sz="1200" kern="1200" dirty="0" smtClean="0">
                <a:solidFill>
                  <a:schemeClr val="tx1"/>
                </a:solidFill>
                <a:latin typeface="+mn-lt"/>
                <a:ea typeface="+mn-ea"/>
                <a:cs typeface="+mn-cs"/>
              </a:rPr>
              <a:t>, </a:t>
            </a:r>
            <a:r>
              <a:rPr lang="en-GB" sz="1200" b="1" kern="1200" dirty="0" smtClean="0">
                <a:solidFill>
                  <a:schemeClr val="tx1"/>
                </a:solidFill>
                <a:latin typeface="+mn-lt"/>
                <a:ea typeface="+mn-ea"/>
                <a:cs typeface="+mn-cs"/>
              </a:rPr>
              <a:t>story-driven</a:t>
            </a:r>
            <a:r>
              <a:rPr lang="en-GB" sz="1200" kern="1200" dirty="0" smtClean="0">
                <a:solidFill>
                  <a:schemeClr val="tx1"/>
                </a:solidFill>
                <a:latin typeface="+mn-lt"/>
                <a:ea typeface="+mn-ea"/>
                <a:cs typeface="+mn-cs"/>
              </a:rPr>
              <a:t> game.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storyline is broken up into seasons and episodes,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season 1 started in London and took the player all over Europe, to Germany, Spain and Italy to name a few.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Season 2 then took the player to the mysterious land of the East, to China and Japan,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and as we approach the season 2 finale in the coming weeks, a sequence of events will soon unfold and take the players to a brand new continent.</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12</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13</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14</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15</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It's a multi-player game, and nowadays pretty much anywhere you go you'll find other players who are there to do the same quest as you are.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There's a global chat system where you can go and ask for help if you're stuck on a quest and </a:t>
            </a:r>
            <a:r>
              <a:rPr lang="en-GB" sz="1200" kern="1200" dirty="0" err="1" smtClean="0">
                <a:solidFill>
                  <a:schemeClr val="tx1"/>
                </a:solidFill>
                <a:latin typeface="+mn-lt"/>
                <a:ea typeface="+mn-ea"/>
                <a:cs typeface="+mn-cs"/>
              </a:rPr>
              <a:t>dunno</a:t>
            </a:r>
            <a:r>
              <a:rPr lang="en-GB" sz="1200" kern="1200" dirty="0" smtClean="0">
                <a:solidFill>
                  <a:schemeClr val="tx1"/>
                </a:solidFill>
                <a:latin typeface="+mn-lt"/>
                <a:ea typeface="+mn-ea"/>
                <a:cs typeface="+mn-cs"/>
              </a:rPr>
              <a:t> what to do.</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can also ask players you encounter to be your in-game </a:t>
            </a:r>
            <a:r>
              <a:rPr lang="en-GB" sz="1200" b="1" kern="1200" dirty="0" smtClean="0">
                <a:solidFill>
                  <a:schemeClr val="tx1"/>
                </a:solidFill>
                <a:latin typeface="+mn-lt"/>
                <a:ea typeface="+mn-ea"/>
                <a:cs typeface="+mn-cs"/>
              </a:rPr>
              <a:t>buddies</a:t>
            </a:r>
            <a:r>
              <a:rPr lang="en-GB" sz="1200" kern="1200" dirty="0" smtClean="0">
                <a:solidFill>
                  <a:schemeClr val="tx1"/>
                </a:solidFill>
                <a:latin typeface="+mn-lt"/>
                <a:ea typeface="+mn-ea"/>
                <a:cs typeface="+mn-cs"/>
              </a:rPr>
              <a:t> and help each other out with gifts, etc.,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we </a:t>
            </a:r>
            <a:r>
              <a:rPr lang="en-GB" sz="1200" b="1" kern="1200" dirty="0" smtClean="0">
                <a:solidFill>
                  <a:schemeClr val="tx1"/>
                </a:solidFill>
                <a:latin typeface="+mn-lt"/>
                <a:ea typeface="+mn-ea"/>
                <a:cs typeface="+mn-cs"/>
              </a:rPr>
              <a:t>never  </a:t>
            </a:r>
            <a:r>
              <a:rPr lang="en-GB" sz="1200" kern="1200" dirty="0" smtClean="0">
                <a:solidFill>
                  <a:schemeClr val="tx1"/>
                </a:solidFill>
                <a:latin typeface="+mn-lt"/>
                <a:ea typeface="+mn-ea"/>
                <a:cs typeface="+mn-cs"/>
              </a:rPr>
              <a:t>block you from playing and force you to spam your Facebook friends!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Right now, we have players on a number of different platforms and the game is localised in English and Brazilian </a:t>
            </a:r>
            <a:r>
              <a:rPr lang="en-GB" sz="1200" kern="1200" dirty="0" err="1" smtClean="0">
                <a:solidFill>
                  <a:schemeClr val="tx1"/>
                </a:solidFill>
                <a:latin typeface="+mn-lt"/>
                <a:ea typeface="+mn-ea"/>
                <a:cs typeface="+mn-cs"/>
              </a:rPr>
              <a:t>Portugese</a:t>
            </a:r>
            <a:r>
              <a:rPr lang="en-GB" sz="1200" kern="1200" dirty="0" smtClean="0">
                <a:solidFill>
                  <a:schemeClr val="tx1"/>
                </a:solidFill>
                <a:latin typeface="+mn-lt"/>
                <a:ea typeface="+mn-ea"/>
                <a:cs typeface="+mn-cs"/>
              </a:rPr>
              <a:t>, with other languages and platforms coming soon.</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16</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17</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18</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latin typeface="+mn-lt"/>
                <a:ea typeface="+mn-ea"/>
                <a:cs typeface="+mn-cs"/>
              </a:rPr>
              <a:t>Lastly, it's a role-playing-game and has many of the same </a:t>
            </a:r>
            <a:r>
              <a:rPr lang="en-GB" sz="1200" b="1" kern="1200" dirty="0" smtClean="0">
                <a:solidFill>
                  <a:schemeClr val="tx1"/>
                </a:solidFill>
                <a:latin typeface="+mn-lt"/>
                <a:ea typeface="+mn-ea"/>
                <a:cs typeface="+mn-cs"/>
              </a:rPr>
              <a:t>game-play elements </a:t>
            </a:r>
            <a:r>
              <a:rPr lang="en-GB" sz="1200" kern="1200" dirty="0" smtClean="0">
                <a:solidFill>
                  <a:schemeClr val="tx1"/>
                </a:solidFill>
                <a:latin typeface="+mn-lt"/>
                <a:ea typeface="+mn-ea"/>
                <a:cs typeface="+mn-cs"/>
              </a:rPr>
              <a:t>you are probably familiar with from other RPGs.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As you travel around the world you'll encounter NPC and find items, and the things you find and those you grow at home can be combined together to make more interesting items.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We have spent a lot of time and effort researching and making sure that things you find in the game </a:t>
            </a:r>
            <a:r>
              <a:rPr lang="en-GB" sz="1200" b="1" kern="1200" dirty="0" smtClean="0">
                <a:solidFill>
                  <a:schemeClr val="tx1"/>
                </a:solidFill>
                <a:latin typeface="+mn-lt"/>
                <a:ea typeface="+mn-ea"/>
                <a:cs typeface="+mn-cs"/>
              </a:rPr>
              <a:t>are exactly where they should be</a:t>
            </a:r>
            <a:r>
              <a:rPr lang="en-GB" sz="1200" kern="1200" dirty="0" smtClean="0">
                <a:solidFill>
                  <a:schemeClr val="tx1"/>
                </a:solidFill>
                <a:latin typeface="+mn-lt"/>
                <a:ea typeface="+mn-ea"/>
                <a:cs typeface="+mn-cs"/>
              </a:rPr>
              <a:t>, and one of the constant piece of feedback we get is that people find it </a:t>
            </a:r>
            <a:r>
              <a:rPr lang="en-GB" sz="1200" b="1" u="sng" kern="1200" dirty="0" smtClean="0">
                <a:solidFill>
                  <a:schemeClr val="tx1"/>
                </a:solidFill>
                <a:latin typeface="+mn-lt"/>
                <a:ea typeface="+mn-ea"/>
                <a:cs typeface="+mn-cs"/>
              </a:rPr>
              <a:t>educational</a:t>
            </a:r>
            <a:r>
              <a:rPr lang="en-GB" sz="1200" kern="1200" dirty="0" smtClean="0">
                <a:solidFill>
                  <a:schemeClr val="tx1"/>
                </a:solidFill>
                <a:latin typeface="+mn-lt"/>
                <a:ea typeface="+mn-ea"/>
                <a:cs typeface="+mn-cs"/>
              </a:rPr>
              <a:t> as well as fun to play.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We often hear from players that they have learnt about places and butterflies that they have never known before, </a:t>
            </a:r>
          </a:p>
          <a:p>
            <a:r>
              <a:rPr lang="en-GB" sz="1200" kern="1200" dirty="0" smtClean="0">
                <a:solidFill>
                  <a:schemeClr val="tx1"/>
                </a:solidFill>
                <a:latin typeface="+mn-lt"/>
                <a:ea typeface="+mn-ea"/>
                <a:cs typeface="+mn-cs"/>
              </a:rPr>
              <a:t>I mean, who would have thought that there's a butterfly called "Question Mark"! I raised it as a bug the first I saw it, but turns it was real and it's a common butterfly in North America.</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The NPCs you encounter will </a:t>
            </a:r>
            <a:r>
              <a:rPr lang="en-GB" sz="1200" b="1" kern="1200" dirty="0" smtClean="0">
                <a:solidFill>
                  <a:schemeClr val="tx1"/>
                </a:solidFill>
                <a:latin typeface="+mn-lt"/>
                <a:ea typeface="+mn-ea"/>
                <a:cs typeface="+mn-cs"/>
              </a:rPr>
              <a:t>give you quests</a:t>
            </a:r>
            <a:r>
              <a:rPr lang="en-GB" sz="1200" kern="1200" dirty="0" smtClean="0">
                <a:solidFill>
                  <a:schemeClr val="tx1"/>
                </a:solidFill>
                <a:latin typeface="+mn-lt"/>
                <a:ea typeface="+mn-ea"/>
                <a:cs typeface="+mn-cs"/>
              </a:rPr>
              <a:t>, of which there are plenty, and these quests push you along in the storyline.</a:t>
            </a:r>
          </a:p>
          <a:p>
            <a:r>
              <a:rPr lang="en-GB" sz="1200" kern="1200" dirty="0" smtClean="0">
                <a:solidFill>
                  <a:schemeClr val="tx1"/>
                </a:solidFill>
                <a:latin typeface="+mn-lt"/>
                <a:ea typeface="+mn-ea"/>
                <a:cs typeface="+mn-cs"/>
              </a:rPr>
              <a:t> </a:t>
            </a:r>
          </a:p>
          <a:p>
            <a:r>
              <a:rPr lang="en-GB" sz="1200" b="1" kern="1200" dirty="0" smtClean="0">
                <a:solidFill>
                  <a:schemeClr val="tx1"/>
                </a:solidFill>
                <a:latin typeface="+mn-lt"/>
                <a:ea typeface="+mn-ea"/>
                <a:cs typeface="+mn-cs"/>
              </a:rPr>
              <a:t>Monster trapping</a:t>
            </a:r>
            <a:r>
              <a:rPr lang="en-GB" sz="1200" kern="1200" dirty="0" smtClean="0">
                <a:solidFill>
                  <a:schemeClr val="tx1"/>
                </a:solidFill>
                <a:latin typeface="+mn-lt"/>
                <a:ea typeface="+mn-ea"/>
                <a:cs typeface="+mn-cs"/>
              </a:rPr>
              <a:t> is a big part of the game, and to catch them you need to be at the right place, using the right combination of trap and bait. There are more than 100 monsters in the game right now and more are added every couple of weeks.</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Besides all the things you can do in the game, you also have a homestead you can tend to, and there are plenty of ways for you to make use of those creative energy of yours!</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19</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Before I start, let me quickly tell you a bit more about myself.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I work for a company called Gamesys, we're based in Piccadilly Circus and are one of the market leaders in the real-money gaming business.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Me and my team focus on </a:t>
            </a:r>
            <a:r>
              <a:rPr lang="en-GB" sz="1200" kern="1200" dirty="0" err="1" smtClean="0">
                <a:solidFill>
                  <a:schemeClr val="tx1"/>
                </a:solidFill>
                <a:latin typeface="+mn-lt"/>
                <a:ea typeface="+mn-ea"/>
                <a:cs typeface="+mn-cs"/>
              </a:rPr>
              <a:t>freemium</a:t>
            </a:r>
            <a:r>
              <a:rPr lang="en-GB" sz="1200" kern="1200" dirty="0" smtClean="0">
                <a:solidFill>
                  <a:schemeClr val="tx1"/>
                </a:solidFill>
                <a:latin typeface="+mn-lt"/>
                <a:ea typeface="+mn-ea"/>
                <a:cs typeface="+mn-cs"/>
              </a:rPr>
              <a:t> games for a more social audience and as a backend developer, I have built the backend for a number of our social games on Facebook and mobile.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Across our social games, we have around 1 million Daily Active Users and, 250 millions requests per day. </a:t>
            </a:r>
          </a:p>
          <a:p>
            <a:r>
              <a:rPr lang="en-GB" sz="1200" kern="1200" dirty="0" smtClean="0">
                <a:solidFill>
                  <a:schemeClr val="tx1"/>
                </a:solidFill>
                <a:latin typeface="+mn-lt"/>
                <a:ea typeface="+mn-ea"/>
                <a:cs typeface="+mn-cs"/>
              </a:rPr>
              <a:t>Pretty much every user action in our games are recorded and analyzed, we capture around 2TB of data a month for analytics purpose alone.</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20</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21</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22</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23</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24</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25</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26</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27</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latin typeface="+mn-lt"/>
                <a:ea typeface="+mn-ea"/>
                <a:cs typeface="+mn-cs"/>
              </a:rPr>
              <a:t>One of the main challenges that we face, and many others like us, is to making sure that the game is well balanced in terms of its content.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There are many aspects to this, one of which is the </a:t>
            </a:r>
            <a:r>
              <a:rPr lang="en-GB" sz="1200" b="1" u="sng" kern="1200" dirty="0" smtClean="0">
                <a:solidFill>
                  <a:schemeClr val="tx1"/>
                </a:solidFill>
                <a:latin typeface="+mn-lt"/>
                <a:ea typeface="+mn-ea"/>
                <a:cs typeface="+mn-cs"/>
              </a:rPr>
              <a:t>in-game economy</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Take an entry-level camouflage trap for instance, which is one of the very first traps you'll make, it's made from the a basic box trap, a bucket of camouflage paint, and an oak tree.</a:t>
            </a:r>
          </a:p>
          <a:p>
            <a:r>
              <a:rPr lang="en-GB" sz="1200" kern="1200" dirty="0" smtClean="0">
                <a:solidFill>
                  <a:schemeClr val="tx1"/>
                </a:solidFill>
                <a:latin typeface="+mn-lt"/>
                <a:ea typeface="+mn-ea"/>
                <a:cs typeface="+mn-cs"/>
              </a:rPr>
              <a:t>The camouflage paint itself is made from a number of different coloured paints, and so on.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So if you raise the price of basic ingredients like water, that increase needs to bubble all the way up the ladder. </a:t>
            </a:r>
          </a:p>
          <a:p>
            <a:r>
              <a:rPr lang="en-GB" sz="1200" kern="1200" dirty="0" smtClean="0">
                <a:solidFill>
                  <a:schemeClr val="tx1"/>
                </a:solidFill>
                <a:latin typeface="+mn-lt"/>
                <a:ea typeface="+mn-ea"/>
                <a:cs typeface="+mn-cs"/>
              </a:rPr>
              <a:t>When you look at how many items are made from water, and how many more items that are made from those items, there's a huge </a:t>
            </a:r>
            <a:r>
              <a:rPr lang="en-GB" sz="1200" b="1" kern="1200" dirty="0" smtClean="0">
                <a:solidFill>
                  <a:schemeClr val="tx1"/>
                </a:solidFill>
                <a:latin typeface="+mn-lt"/>
                <a:ea typeface="+mn-ea"/>
                <a:cs typeface="+mn-cs"/>
              </a:rPr>
              <a:t>knock-on effect</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Failures to address this knock-on effect will create </a:t>
            </a:r>
            <a:r>
              <a:rPr lang="en-GB" sz="1200" b="1" kern="1200" dirty="0" smtClean="0">
                <a:solidFill>
                  <a:schemeClr val="tx1"/>
                </a:solidFill>
                <a:latin typeface="+mn-lt"/>
                <a:ea typeface="+mn-ea"/>
                <a:cs typeface="+mn-cs"/>
              </a:rPr>
              <a:t>arbitrage opportunities </a:t>
            </a:r>
            <a:r>
              <a:rPr lang="en-GB" sz="1200" kern="1200" dirty="0" smtClean="0">
                <a:solidFill>
                  <a:schemeClr val="tx1"/>
                </a:solidFill>
                <a:latin typeface="+mn-lt"/>
                <a:ea typeface="+mn-ea"/>
                <a:cs typeface="+mn-cs"/>
              </a:rPr>
              <a:t>and can unbalance the economy, </a:t>
            </a:r>
          </a:p>
          <a:p>
            <a:r>
              <a:rPr lang="en-GB" sz="1200" kern="1200" dirty="0" smtClean="0">
                <a:solidFill>
                  <a:schemeClr val="tx1"/>
                </a:solidFill>
                <a:latin typeface="+mn-lt"/>
                <a:ea typeface="+mn-ea"/>
                <a:cs typeface="+mn-cs"/>
              </a:rPr>
              <a:t>players will be able to easily make money from buying and selling items and will less need to make real-money purchases with us.</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This is just the </a:t>
            </a:r>
            <a:r>
              <a:rPr lang="en-GB" sz="1200" b="1" kern="1200" dirty="0" smtClean="0">
                <a:solidFill>
                  <a:schemeClr val="tx1"/>
                </a:solidFill>
                <a:latin typeface="+mn-lt"/>
                <a:ea typeface="+mn-ea"/>
                <a:cs typeface="+mn-cs"/>
              </a:rPr>
              <a:t>tip of the iceberg</a:t>
            </a:r>
            <a:r>
              <a:rPr lang="en-GB" sz="1200" kern="1200" dirty="0" smtClean="0">
                <a:solidFill>
                  <a:schemeClr val="tx1"/>
                </a:solidFill>
                <a:latin typeface="+mn-lt"/>
                <a:ea typeface="+mn-ea"/>
                <a:cs typeface="+mn-cs"/>
              </a:rPr>
              <a: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28</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29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Before I start, let me quickly tell you a bit more about myself.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I work for a company called Gamesys, we're based in Piccadilly Circus and are one of the market leaders in the real-money gaming business.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Me and my team focus on </a:t>
            </a:r>
            <a:r>
              <a:rPr lang="en-GB" sz="1200" kern="1200" dirty="0" err="1" smtClean="0">
                <a:solidFill>
                  <a:schemeClr val="tx1"/>
                </a:solidFill>
                <a:latin typeface="+mn-lt"/>
                <a:ea typeface="+mn-ea"/>
                <a:cs typeface="+mn-cs"/>
              </a:rPr>
              <a:t>freemium</a:t>
            </a:r>
            <a:r>
              <a:rPr lang="en-GB" sz="1200" kern="1200" dirty="0" smtClean="0">
                <a:solidFill>
                  <a:schemeClr val="tx1"/>
                </a:solidFill>
                <a:latin typeface="+mn-lt"/>
                <a:ea typeface="+mn-ea"/>
                <a:cs typeface="+mn-cs"/>
              </a:rPr>
              <a:t> games for a more social audience and as a backend developer, I have built the backend for a number of our social games on Facebook and mobile.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Across our social games, we have around 1 million Daily Active Users and, 250 millions requests per day. </a:t>
            </a:r>
          </a:p>
          <a:p>
            <a:r>
              <a:rPr lang="en-GB" sz="1200" kern="1200" dirty="0" smtClean="0">
                <a:solidFill>
                  <a:schemeClr val="tx1"/>
                </a:solidFill>
                <a:latin typeface="+mn-lt"/>
                <a:ea typeface="+mn-ea"/>
                <a:cs typeface="+mn-cs"/>
              </a:rPr>
              <a:t>Pretty much every user action in our games are recorded and analyzed, we capture around 2TB of data a month for analytics purpose alone.</a:t>
            </a:r>
            <a:endParaRPr lang="en-GB" dirty="0" smtClean="0"/>
          </a:p>
        </p:txBody>
      </p:sp>
      <p:sp>
        <p:nvSpPr>
          <p:cNvPr id="4" name="Slide Number Placeholder 3"/>
          <p:cNvSpPr>
            <a:spLocks noGrp="1"/>
          </p:cNvSpPr>
          <p:nvPr>
            <p:ph type="sldNum" sz="quarter" idx="10"/>
          </p:nvPr>
        </p:nvSpPr>
        <p:spPr/>
        <p:txBody>
          <a:bodyPr/>
          <a:lstStyle/>
          <a:p>
            <a:fld id="{6D0DE256-20AF-4C9D-9DC8-3164EDA27844}" type="slidenum">
              <a:rPr lang="en-GB" smtClean="0"/>
              <a:pPr/>
              <a:t>3</a:t>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30</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31</a:t>
            </a:fld>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32</a:t>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In general, balancing a game like this by hand is </a:t>
            </a:r>
            <a:r>
              <a:rPr lang="en-GB" sz="1200" b="1" u="sng" kern="1200" dirty="0" smtClean="0">
                <a:solidFill>
                  <a:schemeClr val="tx1"/>
                </a:solidFill>
                <a:latin typeface="+mn-lt"/>
                <a:ea typeface="+mn-ea"/>
                <a:cs typeface="+mn-cs"/>
              </a:rPr>
              <a:t>slow</a:t>
            </a:r>
            <a:r>
              <a:rPr lang="en-GB" sz="1200" kern="1200" dirty="0" smtClean="0">
                <a:solidFill>
                  <a:schemeClr val="tx1"/>
                </a:solidFill>
                <a:latin typeface="+mn-lt"/>
                <a:ea typeface="+mn-ea"/>
                <a:cs typeface="+mn-cs"/>
              </a:rPr>
              <a:t>, it's </a:t>
            </a:r>
            <a:r>
              <a:rPr lang="en-GB" sz="1200" b="1" u="sng" kern="1200" dirty="0" smtClean="0">
                <a:solidFill>
                  <a:schemeClr val="tx1"/>
                </a:solidFill>
                <a:latin typeface="+mn-lt"/>
                <a:ea typeface="+mn-ea"/>
                <a:cs typeface="+mn-cs"/>
              </a:rPr>
              <a:t>repetitive</a:t>
            </a:r>
            <a:r>
              <a:rPr lang="en-GB" sz="1200" kern="1200" dirty="0" smtClean="0">
                <a:solidFill>
                  <a:schemeClr val="tx1"/>
                </a:solidFill>
                <a:latin typeface="+mn-lt"/>
                <a:ea typeface="+mn-ea"/>
                <a:cs typeface="+mn-cs"/>
              </a:rPr>
              <a:t> and worst of all, it's </a:t>
            </a:r>
            <a:r>
              <a:rPr lang="en-GB" sz="1200" b="1" u="sng" kern="1200" dirty="0" smtClean="0">
                <a:solidFill>
                  <a:schemeClr val="tx1"/>
                </a:solidFill>
                <a:latin typeface="+mn-lt"/>
                <a:ea typeface="+mn-ea"/>
                <a:cs typeface="+mn-cs"/>
              </a:rPr>
              <a:t>error-prone</a:t>
            </a:r>
            <a:r>
              <a:rPr lang="en-GB" sz="1200" kern="1200" dirty="0" smtClean="0">
                <a:solidFill>
                  <a:schemeClr val="tx1"/>
                </a:solidFill>
                <a:latin typeface="+mn-lt"/>
                <a:ea typeface="+mn-ea"/>
                <a:cs typeface="+mn-cs"/>
              </a:rPr>
              <a:t> and the results are highly </a:t>
            </a:r>
            <a:r>
              <a:rPr lang="en-GB" sz="1200" b="1" u="sng" kern="1200" dirty="0" smtClean="0">
                <a:solidFill>
                  <a:schemeClr val="tx1"/>
                </a:solidFill>
                <a:latin typeface="+mn-lt"/>
                <a:ea typeface="+mn-ea"/>
                <a:cs typeface="+mn-cs"/>
              </a:rPr>
              <a:t>subjective</a:t>
            </a:r>
            <a:r>
              <a:rPr lang="en-GB" sz="1200" kern="1200" dirty="0" smtClean="0">
                <a:solidFill>
                  <a:schemeClr val="tx1"/>
                </a:solidFill>
                <a:latin typeface="+mn-lt"/>
                <a:ea typeface="+mn-ea"/>
                <a:cs typeface="+mn-cs"/>
              </a:rPr>
              <a:t> - what feels right to one person can be completely off for another.</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Others have attempted to solve this problem by simply throwing</a:t>
            </a:r>
            <a:r>
              <a:rPr lang="en-GB" sz="1200" kern="1200" baseline="0" dirty="0" smtClean="0">
                <a:solidFill>
                  <a:schemeClr val="tx1"/>
                </a:solidFill>
                <a:latin typeface="+mn-lt"/>
                <a:ea typeface="+mn-ea"/>
                <a:cs typeface="+mn-cs"/>
              </a:rPr>
              <a:t> bodies and man hours at it, but for us, with a very small team behind the project, </a:t>
            </a:r>
          </a:p>
          <a:p>
            <a:endParaRPr lang="en-GB" sz="1200" kern="1200" baseline="0" dirty="0" smtClean="0">
              <a:solidFill>
                <a:schemeClr val="tx1"/>
              </a:solidFill>
              <a:latin typeface="+mn-lt"/>
              <a:ea typeface="+mn-ea"/>
              <a:cs typeface="+mn-cs"/>
            </a:endParaRPr>
          </a:p>
          <a:p>
            <a:r>
              <a:rPr lang="en-GB" sz="1200" kern="1200" baseline="0" dirty="0" smtClean="0">
                <a:solidFill>
                  <a:schemeClr val="tx1"/>
                </a:solidFill>
                <a:latin typeface="+mn-lt"/>
                <a:ea typeface="+mn-ea"/>
                <a:cs typeface="+mn-cs"/>
              </a:rPr>
              <a:t>we want to work smarter and more efficiently and find an approach that allows to stay agile and be able to iterate and produce new contents quickly.</a:t>
            </a:r>
            <a:endParaRPr lang="en-GB" sz="1200" kern="1200" dirty="0" smtClean="0">
              <a:solidFill>
                <a:schemeClr val="tx1"/>
              </a:solidFill>
              <a:latin typeface="+mn-lt"/>
              <a:ea typeface="+mn-ea"/>
              <a:cs typeface="+mn-cs"/>
            </a:endParaRPr>
          </a:p>
          <a:p>
            <a:r>
              <a:rPr lang="en-GB" sz="1200" b="1" u="none" strike="noStrike"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GB" sz="1200" b="1" u="sng" kern="1200" dirty="0" smtClean="0">
                <a:solidFill>
                  <a:schemeClr val="tx1"/>
                </a:solidFill>
                <a:latin typeface="+mn-lt"/>
                <a:ea typeface="+mn-ea"/>
                <a:cs typeface="+mn-cs"/>
              </a:rPr>
              <a:t>What we needed was a more scientific and systematic approach.</a:t>
            </a:r>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And that's where Neo4j comes in.</a:t>
            </a:r>
          </a:p>
        </p:txBody>
      </p:sp>
      <p:sp>
        <p:nvSpPr>
          <p:cNvPr id="4" name="Slide Number Placeholder 3"/>
          <p:cNvSpPr>
            <a:spLocks noGrp="1"/>
          </p:cNvSpPr>
          <p:nvPr>
            <p:ph type="sldNum" sz="quarter" idx="10"/>
          </p:nvPr>
        </p:nvSpPr>
        <p:spPr/>
        <p:txBody>
          <a:bodyPr/>
          <a:lstStyle/>
          <a:p>
            <a:fld id="{6D0DE256-20AF-4C9D-9DC8-3164EDA27844}" type="slidenum">
              <a:rPr lang="en-GB" smtClean="0"/>
              <a:pPr/>
              <a:t>33</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0DE256-20AF-4C9D-9DC8-3164EDA27844}" type="slidenum">
              <a:rPr lang="en-GB" smtClean="0"/>
              <a:pPr/>
              <a:t>34</a:t>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0DE256-20AF-4C9D-9DC8-3164EDA27844}" type="slidenum">
              <a:rPr lang="en-GB" smtClean="0"/>
              <a:pPr/>
              <a:t>35</a:t>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0DE256-20AF-4C9D-9DC8-3164EDA27844}" type="slidenum">
              <a:rPr lang="en-GB" smtClean="0"/>
              <a:pPr/>
              <a:t>36</a:t>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0DE256-20AF-4C9D-9DC8-3164EDA27844}" type="slidenum">
              <a:rPr lang="en-GB" smtClean="0"/>
              <a:pPr/>
              <a:t>37</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38</a:t>
            </a:fld>
            <a:endParaRPr lang="en-GB"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If we take Bigfoot as an example, if you visit his </a:t>
            </a:r>
            <a:r>
              <a:rPr lang="en-GB" sz="1200" b="1" kern="1200" dirty="0" smtClean="0">
                <a:solidFill>
                  <a:schemeClr val="tx1"/>
                </a:solidFill>
                <a:latin typeface="+mn-lt"/>
                <a:ea typeface="+mn-ea"/>
                <a:cs typeface="+mn-cs"/>
              </a:rPr>
              <a:t>almanac</a:t>
            </a:r>
            <a:r>
              <a:rPr lang="en-GB" sz="1200" kern="1200" dirty="0" smtClean="0">
                <a:solidFill>
                  <a:schemeClr val="tx1"/>
                </a:solidFill>
                <a:latin typeface="+mn-lt"/>
                <a:ea typeface="+mn-ea"/>
                <a:cs typeface="+mn-cs"/>
              </a:rPr>
              <a:t> page in the game, a sort-of in-game wikipedia, </a:t>
            </a:r>
          </a:p>
          <a:p>
            <a:r>
              <a:rPr lang="en-GB" sz="1200" kern="1200" dirty="0" smtClean="0">
                <a:solidFill>
                  <a:schemeClr val="tx1"/>
                </a:solidFill>
                <a:latin typeface="+mn-lt"/>
                <a:ea typeface="+mn-ea"/>
                <a:cs typeface="+mn-cs"/>
              </a:rPr>
              <a:t>you can see where in the world you can find him, what bait he likes and your likelihood of being to attract him with the bait.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can also see what </a:t>
            </a:r>
            <a:r>
              <a:rPr lang="en-GB" sz="1200" b="1" kern="1200" dirty="0" err="1" smtClean="0">
                <a:solidFill>
                  <a:schemeClr val="tx1"/>
                </a:solidFill>
                <a:latin typeface="+mn-lt"/>
                <a:ea typeface="+mn-ea"/>
                <a:cs typeface="+mn-cs"/>
              </a:rPr>
              <a:t>lootdrops</a:t>
            </a:r>
            <a:r>
              <a:rPr lang="en-GB" sz="1200" kern="1200" dirty="0" smtClean="0">
                <a:solidFill>
                  <a:schemeClr val="tx1"/>
                </a:solidFill>
                <a:latin typeface="+mn-lt"/>
                <a:ea typeface="+mn-ea"/>
                <a:cs typeface="+mn-cs"/>
              </a:rPr>
              <a:t> he gives and what traps you need to use to catch him.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And to represent all the data you see in this screen as a graph you'll get something like this..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And if you </a:t>
            </a:r>
            <a:r>
              <a:rPr lang="en-GB" sz="1200" b="1" kern="1200" dirty="0" smtClean="0">
                <a:solidFill>
                  <a:schemeClr val="tx1"/>
                </a:solidFill>
                <a:latin typeface="+mn-lt"/>
                <a:ea typeface="+mn-ea"/>
                <a:cs typeface="+mn-cs"/>
              </a:rPr>
              <a:t>extend</a:t>
            </a:r>
            <a:r>
              <a:rPr lang="en-GB" sz="1200" kern="1200" dirty="0" smtClean="0">
                <a:solidFill>
                  <a:schemeClr val="tx1"/>
                </a:solidFill>
                <a:latin typeface="+mn-lt"/>
                <a:ea typeface="+mn-ea"/>
                <a:cs typeface="+mn-cs"/>
              </a:rPr>
              <a:t> the graph to include other related nodes, you start to bring other monsters and traps into the view. </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40</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a:t>
            </a:fld>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41</a:t>
            </a:fld>
            <a:endParaRPr lang="en-GB"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42</a:t>
            </a:fld>
            <a:endParaRPr lang="en-GB"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43</a:t>
            </a:fld>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From here, you can see that the </a:t>
            </a:r>
            <a:r>
              <a:rPr lang="en-GB" sz="1200" b="1" kern="1200" dirty="0" smtClean="0">
                <a:solidFill>
                  <a:schemeClr val="tx1"/>
                </a:solidFill>
                <a:latin typeface="+mn-lt"/>
                <a:ea typeface="+mn-ea"/>
                <a:cs typeface="+mn-cs"/>
              </a:rPr>
              <a:t>Musket-</a:t>
            </a:r>
            <a:r>
              <a:rPr lang="en-GB" sz="1200" b="1" kern="1200" dirty="0" err="1" smtClean="0">
                <a:solidFill>
                  <a:schemeClr val="tx1"/>
                </a:solidFill>
                <a:latin typeface="+mn-lt"/>
                <a:ea typeface="+mn-ea"/>
                <a:cs typeface="+mn-cs"/>
              </a:rPr>
              <a:t>teer</a:t>
            </a:r>
            <a:r>
              <a:rPr lang="en-GB" sz="1200" b="1" kern="1200" dirty="0" smtClean="0">
                <a:solidFill>
                  <a:schemeClr val="tx1"/>
                </a:solidFill>
                <a:latin typeface="+mn-lt"/>
                <a:ea typeface="+mn-ea"/>
                <a:cs typeface="+mn-cs"/>
              </a:rPr>
              <a:t> trap </a:t>
            </a:r>
            <a:r>
              <a:rPr lang="en-GB" sz="1200" kern="1200" dirty="0" smtClean="0">
                <a:solidFill>
                  <a:schemeClr val="tx1"/>
                </a:solidFill>
                <a:latin typeface="+mn-lt"/>
                <a:ea typeface="+mn-ea"/>
                <a:cs typeface="+mn-cs"/>
              </a:rPr>
              <a:t>can catch the Bigfoot, as well as </a:t>
            </a:r>
            <a:r>
              <a:rPr lang="en-GB" sz="1200" kern="1200" dirty="0" err="1" smtClean="0">
                <a:solidFill>
                  <a:schemeClr val="tx1"/>
                </a:solidFill>
                <a:latin typeface="+mn-lt"/>
                <a:ea typeface="+mn-ea"/>
                <a:cs typeface="+mn-cs"/>
              </a:rPr>
              <a:t>Yowie</a:t>
            </a:r>
            <a:r>
              <a:rPr lang="en-GB" sz="1200" kern="1200" dirty="0" smtClean="0">
                <a:solidFill>
                  <a:schemeClr val="tx1"/>
                </a:solidFill>
                <a:latin typeface="+mn-lt"/>
                <a:ea typeface="+mn-ea"/>
                <a:cs typeface="+mn-cs"/>
              </a:rPr>
              <a:t> and Yeti.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To make the bait for Bigfoot you need to craft it at your </a:t>
            </a:r>
            <a:r>
              <a:rPr lang="en-GB" sz="1200" u="sng" kern="1200" dirty="0" smtClean="0">
                <a:solidFill>
                  <a:schemeClr val="tx1"/>
                </a:solidFill>
                <a:latin typeface="+mn-lt"/>
                <a:ea typeface="+mn-ea"/>
                <a:cs typeface="+mn-cs"/>
              </a:rPr>
              <a:t>Apprentice's Workshop</a:t>
            </a:r>
            <a:r>
              <a:rPr lang="en-GB" sz="1200" kern="1200" dirty="0" smtClean="0">
                <a:solidFill>
                  <a:schemeClr val="tx1"/>
                </a:solidFill>
                <a:latin typeface="+mn-lt"/>
                <a:ea typeface="+mn-ea"/>
                <a:cs typeface="+mn-cs"/>
              </a:rPr>
              <a:t>, by combining a Goat, some honey and a piece of Yeti fur.</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can buy the goat from </a:t>
            </a:r>
            <a:r>
              <a:rPr lang="en-GB" sz="1200" b="1" u="sng" kern="1200" dirty="0" smtClean="0">
                <a:solidFill>
                  <a:schemeClr val="tx1"/>
                </a:solidFill>
                <a:latin typeface="+mn-lt"/>
                <a:ea typeface="+mn-ea"/>
                <a:cs typeface="+mn-cs"/>
              </a:rPr>
              <a:t>McDonald's Farm</a:t>
            </a:r>
            <a:r>
              <a:rPr lang="en-GB" sz="1200" b="1" kern="1200" dirty="0" smtClean="0">
                <a:solidFill>
                  <a:schemeClr val="tx1"/>
                </a:solidFill>
                <a:latin typeface="+mn-lt"/>
                <a:ea typeface="+mn-ea"/>
                <a:cs typeface="+mn-cs"/>
              </a:rPr>
              <a:t> </a:t>
            </a:r>
            <a:r>
              <a:rPr lang="en-GB" sz="1200" kern="1200" dirty="0" smtClean="0">
                <a:solidFill>
                  <a:schemeClr val="tx1"/>
                </a:solidFill>
                <a:latin typeface="+mn-lt"/>
                <a:ea typeface="+mn-ea"/>
                <a:cs typeface="+mn-cs"/>
              </a:rPr>
              <a:t>in </a:t>
            </a:r>
            <a:r>
              <a:rPr lang="en-GB" sz="1200" b="1" kern="1200" dirty="0" err="1" smtClean="0">
                <a:solidFill>
                  <a:schemeClr val="tx1"/>
                </a:solidFill>
                <a:latin typeface="+mn-lt"/>
                <a:ea typeface="+mn-ea"/>
                <a:cs typeface="+mn-cs"/>
              </a:rPr>
              <a:t>london</a:t>
            </a:r>
            <a:r>
              <a:rPr lang="en-GB" sz="1200" kern="1200" dirty="0" smtClean="0">
                <a:solidFill>
                  <a:schemeClr val="tx1"/>
                </a:solidFill>
                <a:latin typeface="+mn-lt"/>
                <a:ea typeface="+mn-ea"/>
                <a:cs typeface="+mn-cs"/>
              </a:rPr>
              <a:t>, you can harvest </a:t>
            </a:r>
            <a:r>
              <a:rPr lang="en-GB" sz="1200" b="1" kern="1200" dirty="0" smtClean="0">
                <a:solidFill>
                  <a:schemeClr val="tx1"/>
                </a:solidFill>
                <a:latin typeface="+mn-lt"/>
                <a:ea typeface="+mn-ea"/>
                <a:cs typeface="+mn-cs"/>
              </a:rPr>
              <a:t>honey</a:t>
            </a:r>
            <a:r>
              <a:rPr lang="en-GB" sz="1200" kern="1200" dirty="0" smtClean="0">
                <a:solidFill>
                  <a:schemeClr val="tx1"/>
                </a:solidFill>
                <a:latin typeface="+mn-lt"/>
                <a:ea typeface="+mn-ea"/>
                <a:cs typeface="+mn-cs"/>
              </a:rPr>
              <a:t> by building a </a:t>
            </a:r>
            <a:r>
              <a:rPr lang="en-GB" sz="1200" b="1" u="sng" kern="1200" dirty="0" smtClean="0">
                <a:solidFill>
                  <a:schemeClr val="tx1"/>
                </a:solidFill>
                <a:latin typeface="+mn-lt"/>
                <a:ea typeface="+mn-ea"/>
                <a:cs typeface="+mn-cs"/>
              </a:rPr>
              <a:t>Bee Hive</a:t>
            </a:r>
            <a:r>
              <a:rPr lang="en-GB" sz="1200" kern="1200" dirty="0" smtClean="0">
                <a:solidFill>
                  <a:schemeClr val="tx1"/>
                </a:solidFill>
                <a:latin typeface="+mn-lt"/>
                <a:ea typeface="+mn-ea"/>
                <a:cs typeface="+mn-cs"/>
              </a:rPr>
              <a:t>. But to get some </a:t>
            </a:r>
            <a:r>
              <a:rPr lang="en-GB" sz="1200" b="1" kern="1200" dirty="0" smtClean="0">
                <a:solidFill>
                  <a:schemeClr val="tx1"/>
                </a:solidFill>
                <a:latin typeface="+mn-lt"/>
                <a:ea typeface="+mn-ea"/>
                <a:cs typeface="+mn-cs"/>
              </a:rPr>
              <a:t>Yeti Fur</a:t>
            </a:r>
            <a:r>
              <a:rPr lang="en-GB" sz="1200" kern="1200" dirty="0" smtClean="0">
                <a:solidFill>
                  <a:schemeClr val="tx1"/>
                </a:solidFill>
                <a:latin typeface="+mn-lt"/>
                <a:ea typeface="+mn-ea"/>
                <a:cs typeface="+mn-cs"/>
              </a:rPr>
              <a:t>, you need to first catch </a:t>
            </a:r>
            <a:r>
              <a:rPr lang="en-GB" sz="1200" u="sng" kern="1200" dirty="0" smtClean="0">
                <a:solidFill>
                  <a:schemeClr val="tx1"/>
                </a:solidFill>
                <a:latin typeface="+mn-lt"/>
                <a:ea typeface="+mn-ea"/>
                <a:cs typeface="+mn-cs"/>
              </a:rPr>
              <a:t>Yeti</a:t>
            </a:r>
            <a:r>
              <a:rPr lang="en-GB" sz="1200" kern="1200" dirty="0" smtClean="0">
                <a:solidFill>
                  <a:schemeClr val="tx1"/>
                </a:solidFill>
                <a:latin typeface="+mn-lt"/>
                <a:ea typeface="+mn-ea"/>
                <a:cs typeface="+mn-cs"/>
              </a:rPr>
              <a:t> using the Musket-</a:t>
            </a:r>
            <a:r>
              <a:rPr lang="en-GB" sz="1200" kern="1200" dirty="0" err="1" smtClean="0">
                <a:solidFill>
                  <a:schemeClr val="tx1"/>
                </a:solidFill>
                <a:latin typeface="+mn-lt"/>
                <a:ea typeface="+mn-ea"/>
                <a:cs typeface="+mn-cs"/>
              </a:rPr>
              <a:t>teer</a:t>
            </a:r>
            <a:r>
              <a:rPr lang="en-GB" sz="1200" kern="1200" dirty="0" smtClean="0">
                <a:solidFill>
                  <a:schemeClr val="tx1"/>
                </a:solidFill>
                <a:latin typeface="+mn-lt"/>
                <a:ea typeface="+mn-ea"/>
                <a:cs typeface="+mn-cs"/>
              </a:rPr>
              <a:t> trap.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And the cycle continues.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In fact, if you go all the way back, this is what the game looks like, whilst the avg degree of connectedness is only 5, there are many outliers with hundreds of connections in and out-of the nodes.</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So now that we've modelled the game as a graph, let's see how we can use it to help us automate the balancing process.</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44</a:t>
            </a:fld>
            <a:endParaRPr lang="en-GB"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45</a:t>
            </a:fld>
            <a:endParaRPr lang="en-GB"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46</a:t>
            </a:fld>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47</a:t>
            </a:fld>
            <a:endParaRPr lang="en-GB"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48</a:t>
            </a:fld>
            <a:endParaRPr lang="en-GB"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49</a:t>
            </a:fld>
            <a:endParaRPr lang="en-GB"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50</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a:t>
            </a:fld>
            <a:endParaRPr lang="en-GB"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51</a:t>
            </a:fld>
            <a:endParaRPr lang="en-GB"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From the item pricing example earlier, the key challenge is to be able to understand the </a:t>
            </a:r>
            <a:r>
              <a:rPr lang="en-GB" sz="1200" b="1" kern="1200" dirty="0" smtClean="0">
                <a:solidFill>
                  <a:schemeClr val="tx1"/>
                </a:solidFill>
                <a:latin typeface="+mn-lt"/>
                <a:ea typeface="+mn-ea"/>
                <a:cs typeface="+mn-cs"/>
              </a:rPr>
              <a:t>impact of change</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Take the White Bread for example, to work out the blast radius of a price change, let's first look at the relationships between an ITEM and a RECIPE.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item IS USED IN a recipe, and a recipe CRAFTS an item.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To find all the items that are made from White Bread, we can write the following, which looks for any item which are connected to the White Bread through at least one instance of either IS_USED_IN or CRAFTS relationship.</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52</a:t>
            </a:fld>
            <a:endParaRPr lang="en-GB"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53</a:t>
            </a:fld>
            <a:endParaRPr lang="en-GB"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From the item pricing example earlier, the key challenge is to be able to understand the </a:t>
            </a:r>
            <a:r>
              <a:rPr lang="en-GB" sz="1200" b="1" kern="1200" dirty="0" smtClean="0">
                <a:solidFill>
                  <a:schemeClr val="tx1"/>
                </a:solidFill>
                <a:latin typeface="+mn-lt"/>
                <a:ea typeface="+mn-ea"/>
                <a:cs typeface="+mn-cs"/>
              </a:rPr>
              <a:t>impact of change</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Take the White Bread for example, to work out the blast radius of a price change, let's first look at the relationships between an ITEM and a RECIPE.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item IS USED IN a recipe, and a recipe CRAFTS an item.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To find all the items that are made from White Bread, we can write the following, which looks for any item which are connected to the White Bread through at least one instance of either IS_USED_IN or CRAFTS relationship.</a:t>
            </a:r>
            <a:endParaRPr lang="en-GB" dirty="0" smtClean="0"/>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54</a:t>
            </a:fld>
            <a:endParaRPr lang="en-GB"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55</a:t>
            </a:fld>
            <a:endParaRPr lang="en-GB"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56</a:t>
            </a:fld>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Not all items can be priced as </a:t>
            </a:r>
            <a:r>
              <a:rPr lang="en-GB" sz="1200" b="1" kern="1200" dirty="0" smtClean="0">
                <a:solidFill>
                  <a:schemeClr val="tx1"/>
                </a:solidFill>
                <a:latin typeface="+mn-lt"/>
                <a:ea typeface="+mn-ea"/>
                <a:cs typeface="+mn-cs"/>
              </a:rPr>
              <a:t>derivatives</a:t>
            </a:r>
            <a:r>
              <a:rPr lang="en-GB" sz="1200" kern="1200" dirty="0" smtClean="0">
                <a:solidFill>
                  <a:schemeClr val="tx1"/>
                </a:solidFill>
                <a:latin typeface="+mn-lt"/>
                <a:ea typeface="+mn-ea"/>
                <a:cs typeface="+mn-cs"/>
              </a:rPr>
              <a:t> of others, and some need to be priced manually, based on their </a:t>
            </a:r>
            <a:r>
              <a:rPr lang="en-GB" sz="1200" b="1" kern="1200" dirty="0" smtClean="0">
                <a:solidFill>
                  <a:schemeClr val="tx1"/>
                </a:solidFill>
                <a:latin typeface="+mn-lt"/>
                <a:ea typeface="+mn-ea"/>
                <a:cs typeface="+mn-cs"/>
              </a:rPr>
              <a:t>scarcity</a:t>
            </a:r>
            <a:r>
              <a:rPr lang="en-GB" sz="1200" kern="1200" dirty="0" smtClean="0">
                <a:solidFill>
                  <a:schemeClr val="tx1"/>
                </a:solidFill>
                <a:latin typeface="+mn-lt"/>
                <a:ea typeface="+mn-ea"/>
                <a:cs typeface="+mn-cs"/>
              </a:rPr>
              <a:t> in the world, like the fruits that you can forage from fruit trees you find as you travel.</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So the next question we want to answer is that, based on the following relationship - that fruits are </a:t>
            </a:r>
            <a:r>
              <a:rPr lang="en-GB" sz="1200" b="1" u="sng" kern="1200" dirty="0" smtClean="0">
                <a:solidFill>
                  <a:schemeClr val="tx1"/>
                </a:solidFill>
                <a:latin typeface="+mn-lt"/>
                <a:ea typeface="+mn-ea"/>
                <a:cs typeface="+mn-cs"/>
              </a:rPr>
              <a:t>foraged</a:t>
            </a:r>
            <a:r>
              <a:rPr lang="en-GB" sz="1200" kern="1200" dirty="0" smtClean="0">
                <a:solidFill>
                  <a:schemeClr val="tx1"/>
                </a:solidFill>
                <a:latin typeface="+mn-lt"/>
                <a:ea typeface="+mn-ea"/>
                <a:cs typeface="+mn-cs"/>
              </a:rPr>
              <a:t> from fruit trees, which </a:t>
            </a:r>
            <a:r>
              <a:rPr lang="en-GB" sz="1200" b="1" u="sng" kern="1200" dirty="0" smtClean="0">
                <a:solidFill>
                  <a:schemeClr val="tx1"/>
                </a:solidFill>
                <a:latin typeface="+mn-lt"/>
                <a:ea typeface="+mn-ea"/>
                <a:cs typeface="+mn-cs"/>
              </a:rPr>
              <a:t>exist in</a:t>
            </a:r>
            <a:r>
              <a:rPr lang="en-GB" sz="1200" b="1" kern="1200" dirty="0" smtClean="0">
                <a:solidFill>
                  <a:schemeClr val="tx1"/>
                </a:solidFill>
                <a:latin typeface="+mn-lt"/>
                <a:ea typeface="+mn-ea"/>
                <a:cs typeface="+mn-cs"/>
              </a:rPr>
              <a:t> </a:t>
            </a:r>
            <a:r>
              <a:rPr lang="en-GB" sz="1200" kern="1200" dirty="0" smtClean="0">
                <a:solidFill>
                  <a:schemeClr val="tx1"/>
                </a:solidFill>
                <a:latin typeface="+mn-lt"/>
                <a:ea typeface="+mn-ea"/>
                <a:cs typeface="+mn-cs"/>
              </a:rPr>
              <a:t>spots - how scarcely available are durians and </a:t>
            </a:r>
            <a:r>
              <a:rPr lang="en-GB" sz="1200" kern="1200" dirty="0" err="1" smtClean="0">
                <a:solidFill>
                  <a:schemeClr val="tx1"/>
                </a:solidFill>
                <a:latin typeface="+mn-lt"/>
                <a:ea typeface="+mn-ea"/>
                <a:cs typeface="+mn-cs"/>
              </a:rPr>
              <a:t>dragonfruit</a:t>
            </a:r>
            <a:r>
              <a:rPr lang="en-GB" sz="1200" kern="1200" dirty="0" smtClean="0">
                <a:solidFill>
                  <a:schemeClr val="tx1"/>
                </a:solidFill>
                <a:latin typeface="+mn-lt"/>
                <a:ea typeface="+mn-ea"/>
                <a:cs typeface="+mn-cs"/>
              </a:rPr>
              <a:t>, both are exotic fruits that are found only in warmer climates.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From the result of this simple query, you can see that Durian is much harder to come by compared to dragon fruit, so naturally it should be made more expensive than dragon fruit.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can also see in the almanac pages for these fruits where they are available in the world, and the EXISTS_IN relationship also contains the count of fruit trees in that spot,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and the pricing model also takes into account </a:t>
            </a:r>
            <a:r>
              <a:rPr lang="en-GB" sz="1200" b="1" kern="1200" dirty="0" smtClean="0">
                <a:solidFill>
                  <a:schemeClr val="tx1"/>
                </a:solidFill>
                <a:latin typeface="+mn-lt"/>
                <a:ea typeface="+mn-ea"/>
                <a:cs typeface="+mn-cs"/>
              </a:rPr>
              <a:t>other factors </a:t>
            </a:r>
            <a:r>
              <a:rPr lang="en-GB" sz="1200" kern="1200" dirty="0" smtClean="0">
                <a:solidFill>
                  <a:schemeClr val="tx1"/>
                </a:solidFill>
                <a:latin typeface="+mn-lt"/>
                <a:ea typeface="+mn-ea"/>
                <a:cs typeface="+mn-cs"/>
              </a:rPr>
              <a:t>such as how many pieces of fruit you get from one forage action from a fruit tree.</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57</a:t>
            </a:fld>
            <a:endParaRPr lang="en-GB"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58</a:t>
            </a:fld>
            <a:endParaRPr lang="en-GB"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59</a:t>
            </a:fld>
            <a:endParaRPr lang="en-GB"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60</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 For today, I'm </a:t>
            </a:r>
            <a:r>
              <a:rPr lang="en-GB" sz="1200" kern="1200" dirty="0" err="1" smtClean="0">
                <a:solidFill>
                  <a:schemeClr val="tx1"/>
                </a:solidFill>
                <a:latin typeface="+mn-lt"/>
                <a:ea typeface="+mn-ea"/>
                <a:cs typeface="+mn-cs"/>
              </a:rPr>
              <a:t>gonna</a:t>
            </a:r>
            <a:r>
              <a:rPr lang="en-GB" sz="1200" kern="1200" dirty="0" smtClean="0">
                <a:solidFill>
                  <a:schemeClr val="tx1"/>
                </a:solidFill>
                <a:latin typeface="+mn-lt"/>
                <a:ea typeface="+mn-ea"/>
                <a:cs typeface="+mn-cs"/>
              </a:rPr>
              <a:t> talk about one of our games in particular, Here Be Monsters.</a:t>
            </a:r>
          </a:p>
        </p:txBody>
      </p:sp>
      <p:sp>
        <p:nvSpPr>
          <p:cNvPr id="4" name="Slide Number Placeholder 3"/>
          <p:cNvSpPr>
            <a:spLocks noGrp="1"/>
          </p:cNvSpPr>
          <p:nvPr>
            <p:ph type="sldNum" sz="quarter" idx="10"/>
          </p:nvPr>
        </p:nvSpPr>
        <p:spPr/>
        <p:txBody>
          <a:bodyPr/>
          <a:lstStyle/>
          <a:p>
            <a:fld id="{6D0DE256-20AF-4C9D-9DC8-3164EDA27844}" type="slidenum">
              <a:rPr lang="en-GB" smtClean="0"/>
              <a:pPr/>
              <a:t>6</a:t>
            </a:fld>
            <a:endParaRPr lang="en-GB"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61</a:t>
            </a:fld>
            <a:endParaRPr lang="en-GB"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62</a:t>
            </a:fld>
            <a:endParaRPr lang="en-GB"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63</a:t>
            </a:fld>
            <a:endParaRPr lang="en-GB"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To look at the quests and understand how they relate to items - some quests </a:t>
            </a:r>
            <a:r>
              <a:rPr lang="en-GB" sz="1200" u="sng" kern="1200" dirty="0" smtClean="0">
                <a:solidFill>
                  <a:schemeClr val="tx1"/>
                </a:solidFill>
                <a:latin typeface="+mn-lt"/>
                <a:ea typeface="+mn-ea"/>
                <a:cs typeface="+mn-cs"/>
              </a:rPr>
              <a:t>require</a:t>
            </a:r>
            <a:r>
              <a:rPr lang="en-GB" sz="1200" kern="1200" dirty="0" smtClean="0">
                <a:solidFill>
                  <a:schemeClr val="tx1"/>
                </a:solidFill>
                <a:latin typeface="+mn-lt"/>
                <a:ea typeface="+mn-ea"/>
                <a:cs typeface="+mn-cs"/>
              </a:rPr>
              <a:t> items to complete, and they sometimes </a:t>
            </a:r>
            <a:r>
              <a:rPr lang="en-GB" sz="1200" u="sng" kern="1200" dirty="0" smtClean="0">
                <a:solidFill>
                  <a:schemeClr val="tx1"/>
                </a:solidFill>
                <a:latin typeface="+mn-lt"/>
                <a:ea typeface="+mn-ea"/>
                <a:cs typeface="+mn-cs"/>
              </a:rPr>
              <a:t>award</a:t>
            </a:r>
            <a:r>
              <a:rPr lang="en-GB" sz="1200" kern="1200" dirty="0" smtClean="0">
                <a:solidFill>
                  <a:schemeClr val="tx1"/>
                </a:solidFill>
                <a:latin typeface="+mn-lt"/>
                <a:ea typeface="+mn-ea"/>
                <a:cs typeface="+mn-cs"/>
              </a:rPr>
              <a:t> items when you complete them.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Completing a quest can unlock a follow-up quest in the chain as well.</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To find out what quests are unlocked after the completion of a particular quest, it's super easy.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Again, if you go all the way back out, and look at how all the quests tie together it looks like this, and somewhere in this ball of tweed there is a single thread which takes you from the very first quest to the latest in the game.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just being able to visualize how quests tie together is not all that interesting. One idea we experiment with, and haven't perfected, is to use the items that quests require to give us an indication as to the difficulty of that quest.</a:t>
            </a:r>
          </a:p>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64</a:t>
            </a:fld>
            <a:endParaRPr lang="en-GB"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65</a:t>
            </a:fld>
            <a:endParaRPr lang="en-GB"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66</a:t>
            </a:fld>
            <a:endParaRPr lang="en-GB"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67</a:t>
            </a:fld>
            <a:endParaRPr lang="en-GB"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68</a:t>
            </a:fld>
            <a:endParaRPr lang="en-GB"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69</a:t>
            </a:fld>
            <a:endParaRPr lang="en-GB"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And by understanding the </a:t>
            </a:r>
            <a:r>
              <a:rPr lang="en-GB" sz="1200" b="1" kern="1200" dirty="0" smtClean="0">
                <a:solidFill>
                  <a:schemeClr val="tx1"/>
                </a:solidFill>
                <a:latin typeface="+mn-lt"/>
                <a:ea typeface="+mn-ea"/>
                <a:cs typeface="+mn-cs"/>
              </a:rPr>
              <a:t>difficulty</a:t>
            </a:r>
            <a:r>
              <a:rPr lang="en-GB" sz="1200" kern="1200" dirty="0" smtClean="0">
                <a:solidFill>
                  <a:schemeClr val="tx1"/>
                </a:solidFill>
                <a:latin typeface="+mn-lt"/>
                <a:ea typeface="+mn-ea"/>
                <a:cs typeface="+mn-cs"/>
              </a:rPr>
              <a:t> posted by each quest we can then make sure that there is a </a:t>
            </a:r>
            <a:r>
              <a:rPr lang="en-GB" sz="1200" b="1" kern="1200" dirty="0" smtClean="0">
                <a:solidFill>
                  <a:schemeClr val="tx1"/>
                </a:solidFill>
                <a:latin typeface="+mn-lt"/>
                <a:ea typeface="+mn-ea"/>
                <a:cs typeface="+mn-cs"/>
              </a:rPr>
              <a:t>smooth progression </a:t>
            </a:r>
            <a:r>
              <a:rPr lang="en-GB" sz="1200" kern="1200" dirty="0" smtClean="0">
                <a:solidFill>
                  <a:schemeClr val="tx1"/>
                </a:solidFill>
                <a:latin typeface="+mn-lt"/>
                <a:ea typeface="+mn-ea"/>
                <a:cs typeface="+mn-cs"/>
              </a:rPr>
              <a:t>through the quest line </a:t>
            </a:r>
          </a:p>
          <a:p>
            <a:r>
              <a:rPr lang="en-GB" sz="1200" kern="1200" dirty="0" smtClean="0">
                <a:solidFill>
                  <a:schemeClr val="tx1"/>
                </a:solidFill>
                <a:latin typeface="+mn-lt"/>
                <a:ea typeface="+mn-ea"/>
                <a:cs typeface="+mn-cs"/>
              </a:rPr>
              <a:t>so that we don't lose players who become disinterested as they struggle to complete quests that are outside their abilities.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And that's one area that WOW really excels in, and you're never asked to do something that you clearly are not ready to.</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With the pricing model in full motion, we can </a:t>
            </a:r>
            <a:r>
              <a:rPr lang="en-GB" sz="1200" b="1" kern="1200" dirty="0" smtClean="0">
                <a:solidFill>
                  <a:schemeClr val="tx1"/>
                </a:solidFill>
                <a:latin typeface="+mn-lt"/>
                <a:ea typeface="+mn-ea"/>
                <a:cs typeface="+mn-cs"/>
              </a:rPr>
              <a:t>price baseline items </a:t>
            </a:r>
            <a:r>
              <a:rPr lang="en-GB" sz="1200" kern="1200" dirty="0" smtClean="0">
                <a:solidFill>
                  <a:schemeClr val="tx1"/>
                </a:solidFill>
                <a:latin typeface="+mn-lt"/>
                <a:ea typeface="+mn-ea"/>
                <a:cs typeface="+mn-cs"/>
              </a:rPr>
              <a:t>based on factors like rarity, and calculate the price for items that </a:t>
            </a:r>
            <a:r>
              <a:rPr lang="en-GB" sz="1200" b="1" kern="1200" dirty="0" smtClean="0">
                <a:solidFill>
                  <a:schemeClr val="tx1"/>
                </a:solidFill>
                <a:latin typeface="+mn-lt"/>
                <a:ea typeface="+mn-ea"/>
                <a:cs typeface="+mn-cs"/>
              </a:rPr>
              <a:t>derive</a:t>
            </a:r>
            <a:r>
              <a:rPr lang="en-GB" sz="1200" kern="1200" dirty="0" smtClean="0">
                <a:solidFill>
                  <a:schemeClr val="tx1"/>
                </a:solidFill>
                <a:latin typeface="+mn-lt"/>
                <a:ea typeface="+mn-ea"/>
                <a:cs typeface="+mn-cs"/>
              </a:rPr>
              <a:t> from them, </a:t>
            </a:r>
          </a:p>
          <a:p>
            <a:r>
              <a:rPr lang="en-GB" sz="1200" kern="1200" dirty="0" smtClean="0">
                <a:solidFill>
                  <a:schemeClr val="tx1"/>
                </a:solidFill>
                <a:latin typeface="+mn-lt"/>
                <a:ea typeface="+mn-ea"/>
                <a:cs typeface="+mn-cs"/>
              </a:rPr>
              <a:t>so the price of an item should also be a reflection of how difficult it is to obtain that item.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Once you've done the hard work to price the items, you can use the output of that to </a:t>
            </a:r>
            <a:r>
              <a:rPr lang="en-GB" sz="1200" b="1" kern="1200" dirty="0" smtClean="0">
                <a:solidFill>
                  <a:schemeClr val="tx1"/>
                </a:solidFill>
                <a:latin typeface="+mn-lt"/>
                <a:ea typeface="+mn-ea"/>
                <a:cs typeface="+mn-cs"/>
              </a:rPr>
              <a:t>enrich</a:t>
            </a:r>
            <a:r>
              <a:rPr lang="en-GB" sz="1200" kern="1200" dirty="0" smtClean="0">
                <a:solidFill>
                  <a:schemeClr val="tx1"/>
                </a:solidFill>
                <a:latin typeface="+mn-lt"/>
                <a:ea typeface="+mn-ea"/>
                <a:cs typeface="+mn-cs"/>
              </a:rPr>
              <a:t> your original model in Neo4j and </a:t>
            </a:r>
          </a:p>
          <a:p>
            <a:r>
              <a:rPr lang="en-GB" sz="1200" kern="1200" dirty="0" smtClean="0">
                <a:solidFill>
                  <a:schemeClr val="tx1"/>
                </a:solidFill>
                <a:latin typeface="+mn-lt"/>
                <a:ea typeface="+mn-ea"/>
                <a:cs typeface="+mn-cs"/>
              </a:rPr>
              <a:t>you can then price the quests in a similar way based on the items that they require.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Cheaper quests should come before more expensive ones, and they should award less valuable items as reward too.</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70</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It's a location-based game where everything's happening in a world that's similar to medieval Earth,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except that all the monsters from local </a:t>
            </a:r>
            <a:r>
              <a:rPr lang="en-GB" sz="1200" kern="1200" dirty="0" err="1" smtClean="0">
                <a:solidFill>
                  <a:schemeClr val="tx1"/>
                </a:solidFill>
                <a:latin typeface="+mn-lt"/>
                <a:ea typeface="+mn-ea"/>
                <a:cs typeface="+mn-cs"/>
              </a:rPr>
              <a:t>forklores</a:t>
            </a:r>
            <a:r>
              <a:rPr lang="en-GB" sz="1200" kern="1200" dirty="0" smtClean="0">
                <a:solidFill>
                  <a:schemeClr val="tx1"/>
                </a:solidFill>
                <a:latin typeface="+mn-lt"/>
                <a:ea typeface="+mn-ea"/>
                <a:cs typeface="+mn-cs"/>
              </a:rPr>
              <a:t> and legends are real and they live in harmony with the elf-like natives.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That is, until the mysterious </a:t>
            </a:r>
            <a:r>
              <a:rPr lang="en-GB" sz="1200" kern="1200" dirty="0" err="1" smtClean="0">
                <a:solidFill>
                  <a:schemeClr val="tx1"/>
                </a:solidFill>
                <a:latin typeface="+mn-lt"/>
                <a:ea typeface="+mn-ea"/>
                <a:cs typeface="+mn-cs"/>
              </a:rPr>
              <a:t>stariums</a:t>
            </a:r>
            <a:r>
              <a:rPr lang="en-GB" sz="1200" kern="1200" dirty="0" smtClean="0">
                <a:solidFill>
                  <a:schemeClr val="tx1"/>
                </a:solidFill>
                <a:latin typeface="+mn-lt"/>
                <a:ea typeface="+mn-ea"/>
                <a:cs typeface="+mn-cs"/>
              </a:rPr>
              <a:t> started to fall from the sky and drive the monsters crazy, and your job as the hero is, in part, to catch these monsters and cure them of the madness.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There are lots of places for you to visit in the game, over 500 in fact, </a:t>
            </a:r>
          </a:p>
          <a:p>
            <a:r>
              <a:rPr lang="en-GB" sz="1200" kern="1200" dirty="0" smtClean="0">
                <a:solidFill>
                  <a:schemeClr val="tx1"/>
                </a:solidFill>
                <a:latin typeface="+mn-lt"/>
                <a:ea typeface="+mn-ea"/>
                <a:cs typeface="+mn-cs"/>
              </a:rPr>
              <a:t>each are named after real-world towns or cities.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On each continent there is also a town, where you can find lots of shops and NPCs, as well as other players just chilling out in towns.</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a:t>
            </a:fld>
            <a:endParaRPr lang="en-GB"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71</a:t>
            </a:fld>
            <a:endParaRPr lang="en-GB"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trapping, whilst some monsters </a:t>
            </a:r>
            <a:r>
              <a:rPr lang="en-GB" b="1" dirty="0" smtClean="0"/>
              <a:t>need to be caught </a:t>
            </a:r>
            <a:r>
              <a:rPr lang="en-GB" dirty="0" smtClean="0"/>
              <a:t>as part of the main</a:t>
            </a:r>
            <a:r>
              <a:rPr lang="en-GB" baseline="0" dirty="0" smtClean="0"/>
              <a:t> quest line, others</a:t>
            </a:r>
            <a:r>
              <a:rPr lang="en-GB" dirty="0" smtClean="0"/>
              <a:t> don’t have to be caught in a particular order.</a:t>
            </a:r>
            <a:r>
              <a:rPr lang="en-GB" baseline="0" dirty="0" smtClean="0"/>
              <a:t> </a:t>
            </a:r>
          </a:p>
          <a:p>
            <a:endParaRPr lang="en-GB" baseline="0" dirty="0" smtClean="0"/>
          </a:p>
          <a:p>
            <a:r>
              <a:rPr lang="en-GB" baseline="0" dirty="0" smtClean="0"/>
              <a:t>The players are free to, and in fact, encouraged to go off and </a:t>
            </a:r>
            <a:r>
              <a:rPr lang="en-GB" b="1" baseline="0" dirty="0" smtClean="0"/>
              <a:t>do their own thing </a:t>
            </a:r>
            <a:r>
              <a:rPr lang="en-GB" baseline="0" dirty="0" smtClean="0"/>
              <a:t>and discover all there is in this world that we’ve built, and they can get achievements and rewards for taking the initiative to make new traps and catch monsters on their own.</a:t>
            </a:r>
          </a:p>
          <a:p>
            <a:endParaRPr lang="en-GB" baseline="0" dirty="0" smtClean="0"/>
          </a:p>
          <a:p>
            <a:r>
              <a:rPr lang="en-GB" dirty="0" smtClean="0"/>
              <a:t>To catch a monster, you need</a:t>
            </a:r>
            <a:r>
              <a:rPr lang="en-GB" baseline="0" dirty="0" smtClean="0"/>
              <a:t> to use the </a:t>
            </a:r>
            <a:r>
              <a:rPr lang="en-GB" b="1" baseline="0" dirty="0" smtClean="0"/>
              <a:t>right bait</a:t>
            </a:r>
            <a:r>
              <a:rPr lang="en-GB" baseline="0" dirty="0" smtClean="0"/>
              <a:t>, and to make that bait you often have to find ingredients that are only available as loot drops from other monsters. So via this </a:t>
            </a:r>
            <a:r>
              <a:rPr lang="en-GB" b="1" baseline="0" dirty="0" smtClean="0"/>
              <a:t>circle of relationships </a:t>
            </a:r>
            <a:r>
              <a:rPr lang="en-GB" baseline="0" dirty="0" smtClean="0"/>
              <a:t>where Monster LOOTS an item, which IS_USED_IN a recipe that CRAFTS another item that CAN_ATTRACT another Monster, </a:t>
            </a:r>
          </a:p>
          <a:p>
            <a:endParaRPr lang="en-GB" baseline="0" dirty="0" smtClean="0"/>
          </a:p>
          <a:p>
            <a:r>
              <a:rPr lang="en-GB" baseline="0" dirty="0" smtClean="0"/>
              <a:t>We can establish a </a:t>
            </a:r>
            <a:r>
              <a:rPr lang="en-GB" b="1" baseline="0" dirty="0" smtClean="0"/>
              <a:t>hierarchy amongst a set of monsters </a:t>
            </a:r>
            <a:r>
              <a:rPr lang="en-GB" baseline="0" dirty="0" smtClean="0"/>
              <a:t>with a simple </a:t>
            </a:r>
            <a:r>
              <a:rPr lang="en-GB" baseline="0" dirty="0" err="1" smtClean="0"/>
              <a:t>cypher</a:t>
            </a:r>
            <a:r>
              <a:rPr lang="en-GB" baseline="0" dirty="0" smtClean="0"/>
              <a:t> query like this. And if you use Bigfoot as example for ‘monster2’ in this query, you’ll get a result like this.</a:t>
            </a:r>
          </a:p>
          <a:p>
            <a:endParaRPr lang="en-GB" baseline="0" dirty="0" smtClean="0"/>
          </a:p>
          <a:p>
            <a:r>
              <a:rPr lang="en-GB" baseline="0" dirty="0" smtClean="0"/>
              <a:t>When you do catch a monster, you might get items as loot, as well as some coins, and if you think about it from a high level, it’s a simple equation where </a:t>
            </a:r>
          </a:p>
          <a:p>
            <a:endParaRPr lang="en-GB" baseline="0" dirty="0" smtClean="0"/>
          </a:p>
          <a:p>
            <a:r>
              <a:rPr lang="en-GB" baseline="0" dirty="0" smtClean="0"/>
              <a:t>you have the </a:t>
            </a:r>
            <a:r>
              <a:rPr lang="en-GB" b="1" baseline="0" dirty="0" smtClean="0"/>
              <a:t>price of baits </a:t>
            </a:r>
            <a:r>
              <a:rPr lang="en-GB" baseline="0" dirty="0" smtClean="0"/>
              <a:t>on the left hand side, factoring in the </a:t>
            </a:r>
            <a:r>
              <a:rPr lang="en-GB" b="1" baseline="0" dirty="0" smtClean="0"/>
              <a:t>effectiveness</a:t>
            </a:r>
            <a:r>
              <a:rPr lang="en-GB" baseline="0" dirty="0" smtClean="0"/>
              <a:t> of each bait, </a:t>
            </a:r>
          </a:p>
          <a:p>
            <a:endParaRPr lang="en-GB" baseline="0" dirty="0" smtClean="0"/>
          </a:p>
          <a:p>
            <a:r>
              <a:rPr lang="en-GB" baseline="0" dirty="0" smtClean="0"/>
              <a:t>and on the right hand side, you have the </a:t>
            </a:r>
            <a:r>
              <a:rPr lang="en-GB" b="1" baseline="0" dirty="0" smtClean="0"/>
              <a:t>gold</a:t>
            </a:r>
            <a:r>
              <a:rPr lang="en-GB" baseline="0" dirty="0" smtClean="0"/>
              <a:t> which is awarded for each catch, as well as the price of the rewarded items, taking into account the </a:t>
            </a:r>
            <a:r>
              <a:rPr lang="en-GB" u="sng" baseline="0" dirty="0" smtClean="0"/>
              <a:t>drop rate </a:t>
            </a:r>
            <a:r>
              <a:rPr lang="en-GB" baseline="0" dirty="0" smtClean="0"/>
              <a:t>of these loots.</a:t>
            </a:r>
          </a:p>
          <a:p>
            <a:endParaRPr lang="en-GB" baseline="0" dirty="0" smtClean="0"/>
          </a:p>
          <a:p>
            <a:r>
              <a:rPr lang="en-GB" dirty="0" smtClean="0"/>
              <a:t>So the amount of gold we should</a:t>
            </a:r>
            <a:r>
              <a:rPr lang="en-GB" baseline="0" dirty="0" smtClean="0"/>
              <a:t> reward for catching a monster is therefore derived from the price of the baits and the loots. </a:t>
            </a:r>
          </a:p>
          <a:p>
            <a:endParaRPr lang="en-GB" baseline="0" dirty="0" smtClean="0"/>
          </a:p>
          <a:p>
            <a:r>
              <a:rPr lang="en-GB" baseline="0" dirty="0" smtClean="0"/>
              <a:t>And since the price of the loots are then factored into the price of the bait for the next monster in the hierarchy,</a:t>
            </a:r>
          </a:p>
          <a:p>
            <a:endParaRPr lang="en-GB" baseline="0" dirty="0" smtClean="0"/>
          </a:p>
          <a:p>
            <a:r>
              <a:rPr lang="en-GB" baseline="0" dirty="0" smtClean="0"/>
              <a:t>and using the </a:t>
            </a:r>
            <a:r>
              <a:rPr lang="en-GB" b="1" baseline="0" dirty="0" smtClean="0"/>
              <a:t>impact analysis </a:t>
            </a:r>
            <a:r>
              <a:rPr lang="en-GB" baseline="0" dirty="0" smtClean="0"/>
              <a:t>we’ve talked about earlier, we can maintain the balance of the equation when we change prices for any of the parts.</a:t>
            </a:r>
          </a:p>
          <a:p>
            <a:endParaRPr lang="en-GB" baseline="0" dirty="0" smtClean="0"/>
          </a:p>
          <a:p>
            <a:r>
              <a:rPr lang="en-GB" baseline="0" dirty="0" smtClean="0"/>
              <a:t>The model also looks at the </a:t>
            </a:r>
            <a:r>
              <a:rPr lang="en-GB" b="1" baseline="0" dirty="0" smtClean="0"/>
              <a:t>ecosystem</a:t>
            </a:r>
            <a:r>
              <a:rPr lang="en-GB" baseline="0" dirty="0" smtClean="0"/>
              <a:t> of monsters as a whole, so when we introduce a new monster into a region, it’ll impact the likelihood of catching any of the monsters in the same region as there’s a new competitor for the bait.</a:t>
            </a:r>
            <a:endParaRPr lang="en-GB" baseline="0"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72</a:t>
            </a:fld>
            <a:endParaRPr lang="en-GB"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73</a:t>
            </a:fld>
            <a:endParaRPr lang="en-GB"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74</a:t>
            </a:fld>
            <a:endParaRPr lang="en-GB"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GB" baseline="0"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75</a:t>
            </a:fld>
            <a:endParaRPr lang="en-GB"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GB" baseline="0"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76</a:t>
            </a:fld>
            <a:endParaRPr lang="en-GB"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So now that we've pretty much modelled the entire game as a graph, it turns out that there are other </a:t>
            </a:r>
            <a:r>
              <a:rPr lang="en-GB" sz="1200" b="1" kern="1200" dirty="0" smtClean="0">
                <a:solidFill>
                  <a:schemeClr val="tx1"/>
                </a:solidFill>
                <a:latin typeface="+mn-lt"/>
                <a:ea typeface="+mn-ea"/>
                <a:cs typeface="+mn-cs"/>
              </a:rPr>
              <a:t>use cases </a:t>
            </a:r>
            <a:r>
              <a:rPr lang="en-GB" sz="1200" kern="1200" dirty="0" smtClean="0">
                <a:solidFill>
                  <a:schemeClr val="tx1"/>
                </a:solidFill>
                <a:latin typeface="+mn-lt"/>
                <a:ea typeface="+mn-ea"/>
                <a:cs typeface="+mn-cs"/>
              </a:rPr>
              <a:t>for this model which we didn't see initially.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For instance, sometime ago we made the tough decision to rewrite the entire season 1 quests,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It was a massive undertaking,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we felt it was necessary because after running the game for more than a year, </a:t>
            </a:r>
          </a:p>
          <a:p>
            <a:r>
              <a:rPr lang="en-GB" sz="1200" kern="1200" dirty="0" smtClean="0">
                <a:solidFill>
                  <a:schemeClr val="tx1"/>
                </a:solidFill>
                <a:latin typeface="+mn-lt"/>
                <a:ea typeface="+mn-ea"/>
                <a:cs typeface="+mn-cs"/>
              </a:rPr>
              <a:t>we have </a:t>
            </a:r>
            <a:r>
              <a:rPr lang="en-GB" sz="1200" b="1" kern="1200" dirty="0" smtClean="0">
                <a:solidFill>
                  <a:schemeClr val="tx1"/>
                </a:solidFill>
                <a:latin typeface="+mn-lt"/>
                <a:ea typeface="+mn-ea"/>
                <a:cs typeface="+mn-cs"/>
              </a:rPr>
              <a:t>learnt</a:t>
            </a:r>
            <a:r>
              <a:rPr lang="en-GB" sz="1200" kern="1200" dirty="0" smtClean="0">
                <a:solidFill>
                  <a:schemeClr val="tx1"/>
                </a:solidFill>
                <a:latin typeface="+mn-lt"/>
                <a:ea typeface="+mn-ea"/>
                <a:cs typeface="+mn-cs"/>
              </a:rPr>
              <a:t> a lot about how to make contents that our players enjoy and</a:t>
            </a:r>
          </a:p>
          <a:p>
            <a:r>
              <a:rPr lang="en-GB" sz="1200" kern="1200" dirty="0" smtClean="0">
                <a:solidFill>
                  <a:schemeClr val="tx1"/>
                </a:solidFill>
                <a:latin typeface="+mn-lt"/>
                <a:ea typeface="+mn-ea"/>
                <a:cs typeface="+mn-cs"/>
              </a:rPr>
              <a:t>our system has become more mature and </a:t>
            </a:r>
            <a:r>
              <a:rPr lang="en-GB" sz="1200" b="1" kern="1200" dirty="0" smtClean="0">
                <a:solidFill>
                  <a:schemeClr val="tx1"/>
                </a:solidFill>
                <a:latin typeface="+mn-lt"/>
                <a:ea typeface="+mn-ea"/>
                <a:cs typeface="+mn-cs"/>
              </a:rPr>
              <a:t>more features </a:t>
            </a:r>
            <a:r>
              <a:rPr lang="en-GB" sz="1200" kern="1200" dirty="0" smtClean="0">
                <a:solidFill>
                  <a:schemeClr val="tx1"/>
                </a:solidFill>
                <a:latin typeface="+mn-lt"/>
                <a:ea typeface="+mn-ea"/>
                <a:cs typeface="+mn-cs"/>
              </a:rPr>
              <a:t>are available so we can make more </a:t>
            </a:r>
            <a:r>
              <a:rPr lang="en-GB" sz="1200" b="1" kern="1200" dirty="0" smtClean="0">
                <a:solidFill>
                  <a:schemeClr val="tx1"/>
                </a:solidFill>
                <a:latin typeface="+mn-lt"/>
                <a:ea typeface="+mn-ea"/>
                <a:cs typeface="+mn-cs"/>
              </a:rPr>
              <a:t>interesting</a:t>
            </a:r>
            <a:r>
              <a:rPr lang="en-GB" sz="1200" kern="1200" dirty="0" smtClean="0">
                <a:solidFill>
                  <a:schemeClr val="tx1"/>
                </a:solidFill>
                <a:latin typeface="+mn-lt"/>
                <a:ea typeface="+mn-ea"/>
                <a:cs typeface="+mn-cs"/>
              </a:rPr>
              <a:t> quests.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We wanted to show new players coming into the game the </a:t>
            </a:r>
            <a:r>
              <a:rPr lang="en-GB" sz="1200" b="1" kern="1200" dirty="0" smtClean="0">
                <a:solidFill>
                  <a:schemeClr val="tx1"/>
                </a:solidFill>
                <a:latin typeface="+mn-lt"/>
                <a:ea typeface="+mn-ea"/>
                <a:cs typeface="+mn-cs"/>
              </a:rPr>
              <a:t>best we can offer</a:t>
            </a:r>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to give them a game that is more </a:t>
            </a:r>
            <a:r>
              <a:rPr lang="en-GB" sz="1200" b="1" kern="1200" dirty="0" smtClean="0">
                <a:solidFill>
                  <a:schemeClr val="tx1"/>
                </a:solidFill>
                <a:latin typeface="+mn-lt"/>
                <a:ea typeface="+mn-ea"/>
                <a:cs typeface="+mn-cs"/>
              </a:rPr>
              <a:t>fun</a:t>
            </a:r>
            <a:r>
              <a:rPr lang="en-GB" sz="1200" kern="1200" dirty="0" smtClean="0">
                <a:solidFill>
                  <a:schemeClr val="tx1"/>
                </a:solidFill>
                <a:latin typeface="+mn-lt"/>
                <a:ea typeface="+mn-ea"/>
                <a:cs typeface="+mn-cs"/>
              </a:rPr>
              <a:t> to play, </a:t>
            </a:r>
          </a:p>
          <a:p>
            <a:r>
              <a:rPr lang="en-GB" sz="1200" kern="1200" dirty="0" smtClean="0">
                <a:solidFill>
                  <a:schemeClr val="tx1"/>
                </a:solidFill>
                <a:latin typeface="+mn-lt"/>
                <a:ea typeface="+mn-ea"/>
                <a:cs typeface="+mn-cs"/>
              </a:rPr>
              <a:t>with a more </a:t>
            </a:r>
            <a:r>
              <a:rPr lang="en-GB" sz="1200" b="1" kern="1200" dirty="0" smtClean="0">
                <a:solidFill>
                  <a:schemeClr val="tx1"/>
                </a:solidFill>
                <a:latin typeface="+mn-lt"/>
                <a:ea typeface="+mn-ea"/>
                <a:cs typeface="+mn-cs"/>
              </a:rPr>
              <a:t>focused</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streamlined</a:t>
            </a:r>
            <a:r>
              <a:rPr lang="en-GB" sz="1200" kern="1200" dirty="0" smtClean="0">
                <a:solidFill>
                  <a:schemeClr val="tx1"/>
                </a:solidFill>
                <a:latin typeface="+mn-lt"/>
                <a:ea typeface="+mn-ea"/>
                <a:cs typeface="+mn-cs"/>
              </a:rPr>
              <a:t> storyline </a:t>
            </a:r>
          </a:p>
          <a:p>
            <a:r>
              <a:rPr lang="en-GB" sz="1200" kern="1200" dirty="0" smtClean="0">
                <a:solidFill>
                  <a:schemeClr val="tx1"/>
                </a:solidFill>
                <a:latin typeface="+mn-lt"/>
                <a:ea typeface="+mn-ea"/>
                <a:cs typeface="+mn-cs"/>
              </a:rPr>
              <a:t>and a greater emphasis on </a:t>
            </a:r>
            <a:r>
              <a:rPr lang="en-GB" sz="1200" b="1" kern="1200" dirty="0" smtClean="0">
                <a:solidFill>
                  <a:schemeClr val="tx1"/>
                </a:solidFill>
                <a:latin typeface="+mn-lt"/>
                <a:ea typeface="+mn-ea"/>
                <a:cs typeface="+mn-cs"/>
              </a:rPr>
              <a:t>quality over quantity</a:t>
            </a:r>
            <a:r>
              <a:rPr lang="en-GB" sz="1200" kern="1200" dirty="0" smtClean="0">
                <a:solidFill>
                  <a:schemeClr val="tx1"/>
                </a:solidFill>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77</a:t>
            </a:fld>
            <a:endParaRPr lang="en-GB"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78</a:t>
            </a:fld>
            <a:endParaRPr lang="en-GB"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79</a:t>
            </a:fld>
            <a:endParaRPr lang="en-GB"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80</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8</a:t>
            </a:fld>
            <a:endParaRPr lang="en-GB"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81</a:t>
            </a:fld>
            <a:endParaRPr lang="en-GB"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 think the guys really did the good job in taking the entire season 1 apart and putting them back to make a better experience for our players.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the big downside long term, is that you now have </a:t>
            </a:r>
            <a:r>
              <a:rPr lang="en-GB" sz="1200" b="1" kern="1200" dirty="0" smtClean="0">
                <a:solidFill>
                  <a:schemeClr val="tx1"/>
                </a:solidFill>
                <a:latin typeface="+mn-lt"/>
                <a:ea typeface="+mn-ea"/>
                <a:cs typeface="+mn-cs"/>
              </a:rPr>
              <a:t>twice as much content to support </a:t>
            </a:r>
          </a:p>
          <a:p>
            <a:r>
              <a:rPr lang="en-GB" sz="1200" kern="1200" dirty="0" smtClean="0">
                <a:solidFill>
                  <a:schemeClr val="tx1"/>
                </a:solidFill>
                <a:latin typeface="+mn-lt"/>
                <a:ea typeface="+mn-ea"/>
                <a:cs typeface="+mn-cs"/>
              </a:rPr>
              <a:t>and really </a:t>
            </a:r>
            <a:r>
              <a:rPr lang="en-GB" sz="1200" b="1" kern="1200" dirty="0" smtClean="0">
                <a:solidFill>
                  <a:schemeClr val="tx1"/>
                </a:solidFill>
                <a:latin typeface="+mn-lt"/>
                <a:ea typeface="+mn-ea"/>
                <a:cs typeface="+mn-cs"/>
              </a:rPr>
              <a:t>made life much harder </a:t>
            </a:r>
            <a:r>
              <a:rPr lang="en-GB" sz="1200" kern="1200" dirty="0" smtClean="0">
                <a:solidFill>
                  <a:schemeClr val="tx1"/>
                </a:solidFill>
                <a:latin typeface="+mn-lt"/>
                <a:ea typeface="+mn-ea"/>
                <a:cs typeface="+mn-cs"/>
              </a:rPr>
              <a:t>for our customer support and QA team, </a:t>
            </a:r>
          </a:p>
          <a:p>
            <a:r>
              <a:rPr lang="en-GB" sz="1200" kern="1200" dirty="0" smtClean="0">
                <a:solidFill>
                  <a:schemeClr val="tx1"/>
                </a:solidFill>
                <a:latin typeface="+mn-lt"/>
                <a:ea typeface="+mn-ea"/>
                <a:cs typeface="+mn-cs"/>
              </a:rPr>
              <a:t>and ultimately the </a:t>
            </a:r>
            <a:r>
              <a:rPr lang="en-GB" sz="1200" b="1" kern="1200" dirty="0" smtClean="0">
                <a:solidFill>
                  <a:schemeClr val="tx1"/>
                </a:solidFill>
                <a:latin typeface="+mn-lt"/>
                <a:ea typeface="+mn-ea"/>
                <a:cs typeface="+mn-cs"/>
              </a:rPr>
              <a:t>added cognitive load </a:t>
            </a:r>
            <a:r>
              <a:rPr lang="en-GB" sz="1200" kern="1200" dirty="0" smtClean="0">
                <a:solidFill>
                  <a:schemeClr val="tx1"/>
                </a:solidFill>
                <a:latin typeface="+mn-lt"/>
                <a:ea typeface="+mn-ea"/>
                <a:cs typeface="+mn-cs"/>
              </a:rPr>
              <a:t>impacts everyone including the developers and game designers.</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0DE256-20AF-4C9D-9DC8-3164EDA27844}" type="slidenum">
              <a:rPr lang="en-GB" smtClean="0"/>
              <a:pPr/>
              <a:t>82</a:t>
            </a:fld>
            <a:endParaRPr lang="en-GB"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83</a:t>
            </a:fld>
            <a:endParaRPr lang="en-GB"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And one of the things I've been looking at is to build some tooling to solve some of the recurring challenges we face </a:t>
            </a:r>
          </a:p>
          <a:p>
            <a:r>
              <a:rPr lang="en-GB" sz="1200" kern="1200" dirty="0" smtClean="0">
                <a:solidFill>
                  <a:schemeClr val="tx1"/>
                </a:solidFill>
                <a:latin typeface="+mn-lt"/>
                <a:ea typeface="+mn-ea"/>
                <a:cs typeface="+mn-cs"/>
              </a:rPr>
              <a:t>by making use of this rich graph model that we've captured and make it accessible and useable by others.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Take some common questions that players ask: </a:t>
            </a:r>
          </a:p>
          <a:p>
            <a:endParaRPr lang="en-GB" sz="1200" kern="1200" dirty="0" smtClean="0">
              <a:solidFill>
                <a:schemeClr val="tx1"/>
              </a:solidFill>
              <a:latin typeface="+mn-lt"/>
              <a:ea typeface="+mn-ea"/>
              <a:cs typeface="+mn-cs"/>
            </a:endParaRPr>
          </a:p>
          <a:p>
            <a:pPr>
              <a:buFontTx/>
              <a:buChar char="-"/>
            </a:pPr>
            <a:r>
              <a:rPr lang="en-GB" sz="1200" kern="1200" dirty="0" smtClean="0">
                <a:solidFill>
                  <a:schemeClr val="tx1"/>
                </a:solidFill>
                <a:latin typeface="+mn-lt"/>
                <a:ea typeface="+mn-ea"/>
                <a:cs typeface="+mn-cs"/>
              </a:rPr>
              <a:t> which quest comes after the 'Year of the Horse'? Simple, look at the quests that are UNLOCKED by that quest.</a:t>
            </a:r>
          </a:p>
          <a:p>
            <a:pPr>
              <a:buFontTx/>
              <a:buChar char="-"/>
            </a:pPr>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 when do I unlock the blueprint for the experts windmill? Again, an easy one, find the quest which AWARDS the blueprint.</a:t>
            </a:r>
          </a:p>
          <a:p>
            <a:r>
              <a:rPr lang="en-GB" sz="1200" kern="1200" dirty="0" smtClean="0">
                <a:solidFill>
                  <a:schemeClr val="tx1"/>
                </a:solidFill>
                <a:latin typeface="+mn-lt"/>
                <a:ea typeface="+mn-ea"/>
                <a:cs typeface="+mn-cs"/>
              </a:rPr>
              <a:t>and the list goes on and on.</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I've been using Neo4j for a while now and I'm continued to be excited and amazed by the ways in which it can help us do things better.</a:t>
            </a:r>
          </a:p>
          <a:p>
            <a:endParaRPr lang="en-GB" dirty="0" smtClean="0"/>
          </a:p>
          <a:p>
            <a:r>
              <a:rPr lang="en-GB" dirty="0" smtClean="0"/>
              <a:t>So,</a:t>
            </a:r>
            <a:r>
              <a:rPr lang="en-GB" baseline="0" dirty="0" smtClean="0"/>
              <a:t> kudos to the guys at Neo Tech for this amazing piece </a:t>
            </a:r>
            <a:r>
              <a:rPr lang="en-GB" baseline="0" smtClean="0"/>
              <a:t>of tech.</a:t>
            </a:r>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84</a:t>
            </a:fld>
            <a:endParaRPr lang="en-GB"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87</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D0DE256-20AF-4C9D-9DC8-3164EDA27844}" type="slidenum">
              <a:rPr lang="en-GB" smtClean="0"/>
              <a:pPr/>
              <a:t>9</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1239864"/>
            <a:ext cx="9144000" cy="4107051"/>
          </a:xfrm>
          <a:prstGeom prst="rect">
            <a:avLst/>
          </a:prstGeom>
          <a:solidFill>
            <a:srgbClr val="000000">
              <a:alpha val="89804"/>
            </a:srgbClr>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722313" y="2864819"/>
            <a:ext cx="7772400" cy="1362075"/>
          </a:xfrm>
          <a:prstGeom prst="rect">
            <a:avLst/>
          </a:prstGeom>
        </p:spPr>
        <p:txBody>
          <a:bodyPr anchor="t">
            <a:noAutofit/>
          </a:bodyPr>
          <a:lstStyle>
            <a:lvl1pPr algn="l">
              <a:defRPr sz="66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defRPr>
            </a:lvl1pPr>
          </a:lstStyle>
          <a:p>
            <a:r>
              <a:rPr lang="en-US" dirty="0" smtClean="0"/>
              <a:t>Master Title</a:t>
            </a: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9163050" cy="6877050"/>
          </a:xfrm>
          <a:prstGeom prst="rect">
            <a:avLst/>
          </a:prstGeom>
          <a:noFill/>
          <a:ln w="9525">
            <a:noFill/>
            <a:miter lim="800000"/>
            <a:headEnd/>
            <a:tailEnd/>
          </a:ln>
        </p:spPr>
      </p:pic>
    </p:spTree>
  </p:cSld>
  <p:clrMapOvr>
    <a:masterClrMapping/>
  </p:clrMapOvr>
  <p:transition spd="med">
    <p:strips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000" y="410400"/>
            <a:ext cx="8229600" cy="532186"/>
          </a:xfrm>
          <a:prstGeom prst="rect">
            <a:avLst/>
          </a:prstGeom>
        </p:spPr>
        <p:txBody>
          <a:bodyPr/>
          <a:lstStyle>
            <a:lvl1pPr algn="l">
              <a:defRPr sz="3200" b="1">
                <a:solidFill>
                  <a:schemeClr val="tx1">
                    <a:lumMod val="75000"/>
                    <a:lumOff val="25000"/>
                  </a:schemeClr>
                </a:solidFill>
                <a:latin typeface="+mn-lt"/>
              </a:defRPr>
            </a:lvl1pPr>
          </a:lstStyle>
          <a:p>
            <a:r>
              <a:rPr lang="en-US" dirty="0" smtClean="0"/>
              <a:t>Click to edit Master title style</a:t>
            </a:r>
            <a:endParaRPr lang="en-GB" dirty="0"/>
          </a:p>
        </p:txBody>
      </p:sp>
      <p:sp>
        <p:nvSpPr>
          <p:cNvPr id="4" name="Content Placeholder 3"/>
          <p:cNvSpPr>
            <a:spLocks noGrp="1"/>
          </p:cNvSpPr>
          <p:nvPr>
            <p:ph sz="quarter" idx="10"/>
          </p:nvPr>
        </p:nvSpPr>
        <p:spPr>
          <a:xfrm>
            <a:off x="461963" y="1688950"/>
            <a:ext cx="8229600" cy="4432449"/>
          </a:xfrm>
          <a:prstGeom prst="rect">
            <a:avLst/>
          </a:prstGeom>
        </p:spPr>
        <p:txBody>
          <a:bodyPr/>
          <a:lstStyle>
            <a:lvl1pPr>
              <a:spcBef>
                <a:spcPts val="1200"/>
              </a:spcBef>
              <a:spcAft>
                <a:spcPts val="600"/>
              </a:spcAft>
              <a:buFont typeface="Arial" pitchFamily="34" charset="0"/>
              <a:buChar char="•"/>
              <a:defRPr sz="2800">
                <a:solidFill>
                  <a:schemeClr val="tx1">
                    <a:lumMod val="65000"/>
                    <a:lumOff val="35000"/>
                  </a:schemeClr>
                </a:solidFill>
              </a:defRPr>
            </a:lvl1pPr>
            <a:lvl2pPr>
              <a:defRPr sz="2400">
                <a:solidFill>
                  <a:schemeClr val="tx1">
                    <a:lumMod val="65000"/>
                    <a:lumOff val="35000"/>
                  </a:schemeClr>
                </a:solidFill>
              </a:defRPr>
            </a:lvl2pPr>
            <a:lvl3pPr>
              <a:defRPr sz="2000">
                <a:solidFill>
                  <a:schemeClr val="tx1">
                    <a:lumMod val="65000"/>
                    <a:lumOff val="35000"/>
                  </a:schemeClr>
                </a:solidFill>
              </a:defRPr>
            </a:lvl3pPr>
          </a:lstStyle>
          <a:p>
            <a:pPr lvl="0"/>
            <a:r>
              <a:rPr lang="en-US" dirty="0" smtClean="0"/>
              <a:t>Click to edit Master text styles</a:t>
            </a:r>
          </a:p>
          <a:p>
            <a:pPr lvl="1"/>
            <a:r>
              <a:rPr lang="en-US" dirty="0" smtClean="0"/>
              <a:t>Second level</a:t>
            </a:r>
          </a:p>
          <a:p>
            <a:pPr lvl="2"/>
            <a:r>
              <a:rPr lang="en-US" dirty="0" smtClean="0"/>
              <a:t>Third level</a:t>
            </a:r>
          </a:p>
          <a:p>
            <a:pPr lvl="0"/>
            <a:endParaRPr lang="en-GB" dirty="0"/>
          </a:p>
        </p:txBody>
      </p:sp>
    </p:spTree>
  </p:cSld>
  <p:clrMapOvr>
    <a:masterClrMapping/>
  </p:clrMapOvr>
  <p:transition spd="med">
    <p:strips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000" y="410400"/>
            <a:ext cx="8229600" cy="532186"/>
          </a:xfrm>
          <a:prstGeom prst="rect">
            <a:avLst/>
          </a:prstGeom>
        </p:spPr>
        <p:txBody>
          <a:bodyPr/>
          <a:lstStyle>
            <a:lvl1pPr algn="l">
              <a:defRPr sz="3200" b="1">
                <a:solidFill>
                  <a:schemeClr val="tx1">
                    <a:lumMod val="75000"/>
                    <a:lumOff val="25000"/>
                  </a:schemeClr>
                </a:solidFill>
                <a:latin typeface="+mn-lt"/>
              </a:defRPr>
            </a:lvl1pPr>
          </a:lstStyle>
          <a:p>
            <a:r>
              <a:rPr lang="en-US" dirty="0" smtClean="0"/>
              <a:t>Click to edit Master title style</a:t>
            </a:r>
            <a:endParaRPr lang="en-GB" dirty="0"/>
          </a:p>
        </p:txBody>
      </p:sp>
    </p:spTree>
  </p:cSld>
  <p:clrMapOvr>
    <a:masterClrMapping/>
  </p:clrMapOvr>
  <p:transition spd="med">
    <p:strips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1" y="0"/>
            <a:ext cx="9140969" cy="6858000"/>
          </a:xfrm>
          <a:prstGeom prst="rect">
            <a:avLst/>
          </a:prstGeom>
          <a:noFill/>
          <a:ln w="9525">
            <a:noFill/>
            <a:miter lim="800000"/>
            <a:headEnd/>
            <a:tailEnd/>
          </a:ln>
        </p:spPr>
      </p:pic>
      <p:sp>
        <p:nvSpPr>
          <p:cNvPr id="6" name="Content Placeholder 2"/>
          <p:cNvSpPr>
            <a:spLocks noGrp="1"/>
          </p:cNvSpPr>
          <p:nvPr>
            <p:ph idx="1" hasCustomPrompt="1"/>
          </p:nvPr>
        </p:nvSpPr>
        <p:spPr>
          <a:xfrm>
            <a:off x="4067174" y="4343400"/>
            <a:ext cx="5076825" cy="1714500"/>
          </a:xfrm>
          <a:prstGeom prst="rect">
            <a:avLst/>
          </a:prstGeom>
        </p:spPr>
        <p:txBody>
          <a:bodyPr>
            <a:noAutofit/>
          </a:bodyPr>
          <a:lstStyle>
            <a:lvl1pPr marL="432000">
              <a:lnSpc>
                <a:spcPct val="150000"/>
              </a:lnSpc>
              <a:buNone/>
              <a:defRPr sz="4400" b="1" baseline="0">
                <a:solidFill>
                  <a:schemeClr val="tx1">
                    <a:lumMod val="75000"/>
                    <a:lumOff val="25000"/>
                  </a:schemeClr>
                </a:solidFill>
                <a:latin typeface="Segoe Print" pitchFamily="2" charset="0"/>
                <a:cs typeface="Calibri" pitchFamily="34" charset="0"/>
              </a:defRPr>
            </a:lvl1pPr>
            <a:lvl2pPr>
              <a:lnSpc>
                <a:spcPct val="150000"/>
              </a:lnSpc>
              <a:defRPr sz="3200">
                <a:solidFill>
                  <a:schemeClr val="bg1"/>
                </a:solidFill>
                <a:latin typeface="Calibri" pitchFamily="34" charset="0"/>
                <a:cs typeface="Calibri" pitchFamily="34" charset="0"/>
              </a:defRPr>
            </a:lvl2pPr>
            <a:lvl3pPr>
              <a:lnSpc>
                <a:spcPct val="150000"/>
              </a:lnSpc>
              <a:defRPr sz="28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Demo title</a:t>
            </a:r>
            <a:endParaRPr lang="en-GB" dirty="0"/>
          </a:p>
        </p:txBody>
      </p:sp>
      <p:sp>
        <p:nvSpPr>
          <p:cNvPr id="4" name="TextBox 3"/>
          <p:cNvSpPr txBox="1"/>
          <p:nvPr userDrawn="1"/>
        </p:nvSpPr>
        <p:spPr>
          <a:xfrm>
            <a:off x="7613325" y="6581001"/>
            <a:ext cx="1530675" cy="276999"/>
          </a:xfrm>
          <a:prstGeom prst="rect">
            <a:avLst/>
          </a:prstGeom>
          <a:noFill/>
        </p:spPr>
        <p:txBody>
          <a:bodyPr wrap="none" rtlCol="0">
            <a:spAutoFit/>
          </a:bodyPr>
          <a:lstStyle/>
          <a:p>
            <a:r>
              <a:rPr lang="en-GB" sz="1200" dirty="0" smtClean="0"/>
              <a:t>Image by Mike Rohde</a:t>
            </a:r>
            <a:endParaRPr lang="en-GB" sz="1200" dirty="0"/>
          </a:p>
        </p:txBody>
      </p:sp>
    </p:spTree>
  </p:cSld>
  <p:clrMapOvr>
    <a:masterClrMapping/>
  </p:clrMapOvr>
  <p:transition spd="med">
    <p:strips dir="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30/04/2014</a:t>
            </a:fld>
            <a:endParaRPr lang="en-GB"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pic>
        <p:nvPicPr>
          <p:cNvPr id="6" name="Picture 4"/>
          <p:cNvPicPr>
            <a:picLocks noChangeAspect="1" noChangeArrowheads="1"/>
          </p:cNvPicPr>
          <p:nvPr userDrawn="1"/>
        </p:nvPicPr>
        <p:blipFill>
          <a:blip r:embed="rId2" cstate="print">
            <a:lum bright="-4000"/>
          </a:blip>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4" name="Rectangle 3"/>
          <p:cNvSpPr/>
          <p:nvPr userDrawn="1"/>
        </p:nvSpPr>
        <p:spPr>
          <a:xfrm>
            <a:off x="0" y="1239864"/>
            <a:ext cx="9144000" cy="4107051"/>
          </a:xfrm>
          <a:prstGeom prst="rect">
            <a:avLst/>
          </a:prstGeom>
          <a:solidFill>
            <a:srgbClr val="000000">
              <a:alpha val="89804"/>
            </a:srgbClr>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p:ph idx="1"/>
          </p:nvPr>
        </p:nvSpPr>
        <p:spPr>
          <a:xfrm>
            <a:off x="263470" y="1464591"/>
            <a:ext cx="8609309" cy="3719592"/>
          </a:xfrm>
          <a:prstGeom prst="rect">
            <a:avLst/>
          </a:prstGeom>
        </p:spPr>
        <p:txBody>
          <a:bodyPr anchor="ctr">
            <a:normAutofit/>
          </a:bodyPr>
          <a:lstStyle>
            <a:lvl1pPr marL="432000">
              <a:lnSpc>
                <a:spcPct val="150000"/>
              </a:lnSpc>
              <a:defRPr sz="3600">
                <a:solidFill>
                  <a:schemeClr val="bg1"/>
                </a:solidFill>
                <a:latin typeface="Calibri" pitchFamily="34" charset="0"/>
                <a:cs typeface="Calibri" pitchFamily="34" charset="0"/>
              </a:defRPr>
            </a:lvl1pPr>
            <a:lvl2pPr>
              <a:lnSpc>
                <a:spcPct val="150000"/>
              </a:lnSpc>
              <a:defRPr sz="2800">
                <a:solidFill>
                  <a:schemeClr val="bg1"/>
                </a:solidFill>
                <a:latin typeface="Calibri" pitchFamily="34" charset="0"/>
                <a:cs typeface="Calibri" pitchFamily="34" charset="0"/>
              </a:defRPr>
            </a:lvl2pPr>
            <a:lvl3pPr>
              <a:lnSpc>
                <a:spcPct val="150000"/>
              </a:lnSpc>
              <a:defRPr sz="20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ransition spd="med">
    <p:strips dir="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066" y="1600200"/>
            <a:ext cx="7433534" cy="4165899"/>
          </a:xfrm>
          <a:prstGeom prst="rect">
            <a:avLst/>
          </a:prstGeom>
        </p:spPr>
        <p:txBody>
          <a:bodyPr>
            <a:normAutofit/>
          </a:bodyPr>
          <a:lstStyle>
            <a:lvl1pPr marL="180975" indent="0">
              <a:lnSpc>
                <a:spcPct val="150000"/>
              </a:lnSpc>
              <a:buNone/>
              <a:defRPr sz="3600">
                <a:solidFill>
                  <a:schemeClr val="bg1"/>
                </a:solidFill>
                <a:latin typeface="Calibri" pitchFamily="34" charset="0"/>
                <a:cs typeface="Calibri" pitchFamily="34" charset="0"/>
              </a:defRPr>
            </a:lvl1pPr>
            <a:lvl2pPr>
              <a:lnSpc>
                <a:spcPct val="150000"/>
              </a:lnSpc>
              <a:defRPr sz="2800">
                <a:solidFill>
                  <a:schemeClr val="bg1"/>
                </a:solidFill>
                <a:latin typeface="Calibri" pitchFamily="34" charset="0"/>
                <a:cs typeface="Calibri" pitchFamily="34" charset="0"/>
              </a:defRPr>
            </a:lvl2pPr>
            <a:lvl3pPr>
              <a:lnSpc>
                <a:spcPct val="150000"/>
              </a:lnSpc>
              <a:defRPr sz="2000">
                <a:solidFill>
                  <a:schemeClr val="bg1"/>
                </a:solidFill>
                <a:latin typeface="Calibri" pitchFamily="34" charset="0"/>
                <a:cs typeface="Calibri" pitchFamily="34" charset="0"/>
              </a:defRPr>
            </a:lvl3pPr>
            <a:lvl4pPr>
              <a:lnSpc>
                <a:spcPct val="150000"/>
              </a:lnSpc>
              <a:defRPr sz="2400">
                <a:solidFill>
                  <a:schemeClr val="bg1"/>
                </a:solidFill>
                <a:latin typeface="Calibri" pitchFamily="34" charset="0"/>
                <a:cs typeface="Calibri" pitchFamily="34" charset="0"/>
              </a:defRPr>
            </a:lvl4pPr>
            <a:lvl5pPr>
              <a:lnSpc>
                <a:spcPct val="150000"/>
              </a:lnSpc>
              <a:defRPr sz="2400">
                <a:solidFill>
                  <a:schemeClr val="bg1"/>
                </a:solidFill>
                <a:latin typeface="Calibri" pitchFamily="34" charset="0"/>
                <a:cs typeface="Calibri" pitchFamily="34" charset="0"/>
              </a:defRPr>
            </a:lvl5pPr>
          </a:lstStyle>
          <a:p>
            <a:pPr lvl="0"/>
            <a:r>
              <a:rPr lang="en-US" dirty="0" smtClean="0"/>
              <a:t>Click to edit Master text styles</a:t>
            </a:r>
          </a:p>
        </p:txBody>
      </p:sp>
    </p:spTree>
  </p:cSld>
  <p:clrMapOvr>
    <a:masterClrMapping/>
  </p:clrMapOvr>
  <p:transition spd="med">
    <p:strips dir="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30/04/2014</a:t>
            </a:fld>
            <a:endParaRPr lang="en-GB"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sp>
        <p:nvSpPr>
          <p:cNvPr id="6" name="Title 1"/>
          <p:cNvSpPr>
            <a:spLocks noGrp="1"/>
          </p:cNvSpPr>
          <p:nvPr>
            <p:ph type="title" hasCustomPrompt="1"/>
          </p:nvPr>
        </p:nvSpPr>
        <p:spPr>
          <a:xfrm>
            <a:off x="333487" y="311972"/>
            <a:ext cx="8358692" cy="1105666"/>
          </a:xfrm>
          <a:prstGeom prst="rect">
            <a:avLst/>
          </a:prstGeom>
        </p:spPr>
        <p:txBody>
          <a:bodyPr>
            <a:normAutofit/>
          </a:bodyPr>
          <a:lstStyle>
            <a:lvl1pPr>
              <a:defRPr sz="6000" b="1">
                <a:solidFill>
                  <a:schemeClr val="bg1"/>
                </a:solidFill>
                <a:latin typeface="+mn-lt"/>
              </a:defRPr>
            </a:lvl1pPr>
          </a:lstStyle>
          <a:p>
            <a:r>
              <a:rPr lang="en-US" dirty="0" smtClean="0"/>
              <a:t>Master title</a:t>
            </a: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245" y="322728"/>
            <a:ext cx="8353313" cy="1084151"/>
          </a:xfrm>
          <a:prstGeom prst="rect">
            <a:avLst/>
          </a:prstGeom>
        </p:spPr>
        <p:txBody>
          <a:bodyPr>
            <a:normAutofit/>
          </a:bodyPr>
          <a:lstStyle>
            <a:lvl1pPr>
              <a:defRPr sz="6000" b="1">
                <a:solidFill>
                  <a:schemeClr val="bg1"/>
                </a:solidFill>
                <a:latin typeface="+mn-lt"/>
              </a:defRPr>
            </a:lvl1pPr>
          </a:lstStyle>
          <a:p>
            <a:r>
              <a:rPr lang="en-US" dirty="0" smtClean="0"/>
              <a:t>Master title</a:t>
            </a:r>
            <a:endParaRPr lang="en-GB"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30/04/2014</a:t>
            </a:fld>
            <a:endParaRPr lang="en-GB"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sp>
        <p:nvSpPr>
          <p:cNvPr id="9" name="Content Placeholder 5"/>
          <p:cNvSpPr>
            <a:spLocks noGrp="1"/>
          </p:cNvSpPr>
          <p:nvPr>
            <p:ph sz="quarter" idx="4"/>
          </p:nvPr>
        </p:nvSpPr>
        <p:spPr>
          <a:xfrm>
            <a:off x="3962401" y="1477927"/>
            <a:ext cx="4724400" cy="3317358"/>
          </a:xfrm>
          <a:prstGeom prst="rect">
            <a:avLst/>
          </a:prstGeom>
        </p:spPr>
        <p:txBody>
          <a:bodyPr anchor="ctr"/>
          <a:lstStyle>
            <a:lvl1pPr marL="271463" indent="-271463">
              <a:lnSpc>
                <a:spcPct val="100000"/>
              </a:lnSpc>
              <a:defRPr sz="28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5E41CB9-D92F-471A-99AC-40ED9598F0DA}" type="datetimeFigureOut">
              <a:rPr lang="en-GB" smtClean="0"/>
              <a:pPr/>
              <a:t>30/04/2014</a:t>
            </a:fld>
            <a:endParaRPr lang="en-GB"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4CBC38F-34C4-4155-B788-CDA1BBCCA99A}" type="slidenum">
              <a:rPr lang="en-GB" smtClean="0"/>
              <a:pPr/>
              <a:t>‹#›</a:t>
            </a:fld>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000000"/>
          </a:solidFill>
          <a:ln>
            <a:solidFill>
              <a:srgbClr val="000000">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ransition spd="med">
    <p:strips dir="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Code">
    <p:spTree>
      <p:nvGrpSpPr>
        <p:cNvPr id="1" name=""/>
        <p:cNvGrpSpPr/>
        <p:nvPr/>
      </p:nvGrpSpPr>
      <p:grpSpPr>
        <a:xfrm>
          <a:off x="0" y="0"/>
          <a:ext cx="0" cy="0"/>
          <a:chOff x="0" y="0"/>
          <a:chExt cx="0" cy="0"/>
        </a:xfrm>
      </p:grpSpPr>
    </p:spTree>
  </p:cSld>
  <p:clrMapOvr>
    <a:masterClrMapping/>
  </p:clrMapOvr>
  <p:transition spd="med">
    <p:strips dir="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cSld>
  <p:clrMapOvr>
    <a:masterClrMapping/>
  </p:clrMapOvr>
  <p:transition spd="med">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4" name="Picture 6" descr="C:\Users\yan.cui\Dropbox\Presentations\Here Be BigQuery\gamesys.png"/>
          <p:cNvPicPr>
            <a:picLocks noChangeAspect="1" noChangeArrowheads="1"/>
          </p:cNvPicPr>
          <p:nvPr userDrawn="1"/>
        </p:nvPicPr>
        <p:blipFill>
          <a:blip r:embed="rId16" cstate="print"/>
          <a:srcRect/>
          <a:stretch>
            <a:fillRect/>
          </a:stretch>
        </p:blipFill>
        <p:spPr bwMode="auto">
          <a:xfrm>
            <a:off x="4119417" y="5696672"/>
            <a:ext cx="1009650" cy="952500"/>
          </a:xfrm>
          <a:prstGeom prst="rect">
            <a:avLst/>
          </a:prstGeom>
          <a:noFill/>
        </p:spPr>
      </p:pic>
    </p:spTree>
  </p:cSld>
  <p:clrMap bg1="lt1" tx1="dk1" bg2="lt2" tx2="dk2" accent1="accent1" accent2="accent2" accent3="accent3" accent4="accent4" accent5="accent5" accent6="accent6" hlink="hlink" folHlink="folHlink"/>
  <p:sldLayoutIdLst>
    <p:sldLayoutId id="2147484560" r:id="rId1"/>
    <p:sldLayoutId id="2147484566" r:id="rId2"/>
    <p:sldLayoutId id="2147484567" r:id="rId3"/>
    <p:sldLayoutId id="2147484556" r:id="rId4"/>
    <p:sldLayoutId id="2147484557" r:id="rId5"/>
    <p:sldLayoutId id="2147484558" r:id="rId6"/>
    <p:sldLayoutId id="2147484568" r:id="rId7"/>
    <p:sldLayoutId id="2147484570" r:id="rId8"/>
    <p:sldLayoutId id="2147484586" r:id="rId9"/>
    <p:sldLayoutId id="2147484587" r:id="rId10"/>
    <p:sldLayoutId id="2147484584" r:id="rId11"/>
    <p:sldLayoutId id="2147484585" r:id="rId12"/>
    <p:sldLayoutId id="2147484563" r:id="rId13"/>
    <p:sldLayoutId id="2147484571" r:id="rId14"/>
  </p:sldLayoutIdLst>
  <p:transition spd="med">
    <p:strips dir="ru"/>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3" name="TextBox 2"/>
          <p:cNvSpPr txBox="1"/>
          <p:nvPr/>
        </p:nvSpPr>
        <p:spPr>
          <a:xfrm>
            <a:off x="1" y="774696"/>
            <a:ext cx="9144000" cy="1107996"/>
          </a:xfrm>
          <a:prstGeom prst="rect">
            <a:avLst/>
          </a:prstGeom>
          <a:noFill/>
        </p:spPr>
        <p:txBody>
          <a:bodyPr wrap="square" rtlCol="0">
            <a:spAutoFit/>
          </a:bodyPr>
          <a:lstStyle/>
          <a:p>
            <a:pPr algn="ctr"/>
            <a:r>
              <a:rPr lang="en-GB" sz="6600" b="1" dirty="0" smtClean="0">
                <a:effectLst>
                  <a:outerShdw blurRad="38100" dist="38100" dir="2700000" algn="tl">
                    <a:srgbClr val="000000">
                      <a:alpha val="40000"/>
                    </a:srgbClr>
                  </a:outerShdw>
                </a:effectLst>
                <a:latin typeface="Helvetica" pitchFamily="34" charset="0"/>
                <a:cs typeface="Helvetica" pitchFamily="34" charset="0"/>
              </a:rPr>
              <a:t>Catching BIGFOOT</a:t>
            </a:r>
          </a:p>
        </p:txBody>
      </p:sp>
      <p:pic>
        <p:nvPicPr>
          <p:cNvPr id="1033" name="Picture 9"/>
          <p:cNvPicPr>
            <a:picLocks noChangeAspect="1" noChangeArrowheads="1"/>
          </p:cNvPicPr>
          <p:nvPr/>
        </p:nvPicPr>
        <p:blipFill>
          <a:blip r:embed="rId3" cstate="print"/>
          <a:srcRect/>
          <a:stretch>
            <a:fillRect/>
          </a:stretch>
        </p:blipFill>
        <p:spPr bwMode="auto">
          <a:xfrm>
            <a:off x="1153054" y="3952222"/>
            <a:ext cx="1979613" cy="1398713"/>
          </a:xfrm>
          <a:prstGeom prst="ellipse">
            <a:avLst/>
          </a:prstGeom>
          <a:ln w="63500" cap="rnd">
            <a:solidFill>
              <a:schemeClr val="tx1"/>
            </a:solidFill>
          </a:ln>
          <a:effectLst/>
          <a:scene3d>
            <a:camera prst="orthographicFront"/>
            <a:lightRig rig="contrasting" dir="t">
              <a:rot lat="0" lon="0" rev="3000000"/>
            </a:lightRig>
          </a:scene3d>
          <a:sp3d contourW="7620">
            <a:contourClr>
              <a:srgbClr val="333333"/>
            </a:contourClr>
          </a:sp3d>
        </p:spPr>
      </p:pic>
      <p:pic>
        <p:nvPicPr>
          <p:cNvPr id="1034" name="Picture 10"/>
          <p:cNvPicPr>
            <a:picLocks noChangeAspect="1" noChangeArrowheads="1"/>
          </p:cNvPicPr>
          <p:nvPr/>
        </p:nvPicPr>
        <p:blipFill>
          <a:blip r:embed="rId4" cstate="print"/>
          <a:srcRect/>
          <a:stretch>
            <a:fillRect/>
          </a:stretch>
        </p:blipFill>
        <p:spPr bwMode="auto">
          <a:xfrm>
            <a:off x="3733272" y="4827103"/>
            <a:ext cx="1958444" cy="1489561"/>
          </a:xfrm>
          <a:prstGeom prst="ellipse">
            <a:avLst/>
          </a:prstGeom>
          <a:ln w="63500" cap="rnd">
            <a:solidFill>
              <a:schemeClr val="tx1"/>
            </a:solidFill>
          </a:ln>
          <a:effectLst/>
          <a:scene3d>
            <a:camera prst="orthographicFront"/>
            <a:lightRig rig="contrasting" dir="t">
              <a:rot lat="0" lon="0" rev="3000000"/>
            </a:lightRig>
          </a:scene3d>
          <a:sp3d contourW="7620">
            <a:contourClr>
              <a:srgbClr val="333333"/>
            </a:contourClr>
          </a:sp3d>
        </p:spPr>
      </p:pic>
      <p:cxnSp>
        <p:nvCxnSpPr>
          <p:cNvPr id="28" name="Straight Connector 27"/>
          <p:cNvCxnSpPr>
            <a:stCxn id="11" idx="6"/>
            <a:endCxn id="7" idx="2"/>
          </p:cNvCxnSpPr>
          <p:nvPr/>
        </p:nvCxnSpPr>
        <p:spPr>
          <a:xfrm>
            <a:off x="2738967" y="2625727"/>
            <a:ext cx="996949" cy="8149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 idx="6"/>
            <a:endCxn id="17" idx="2"/>
          </p:cNvCxnSpPr>
          <p:nvPr/>
        </p:nvCxnSpPr>
        <p:spPr>
          <a:xfrm flipV="1">
            <a:off x="5355166" y="2657475"/>
            <a:ext cx="1312335" cy="7831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411280" y="1763076"/>
            <a:ext cx="1617663" cy="1617663"/>
            <a:chOff x="6411280" y="1763076"/>
            <a:chExt cx="1617663" cy="1617663"/>
          </a:xfrm>
        </p:grpSpPr>
        <p:sp>
          <p:nvSpPr>
            <p:cNvPr id="17" name="Oval 16"/>
            <p:cNvSpPr/>
            <p:nvPr/>
          </p:nvSpPr>
          <p:spPr>
            <a:xfrm>
              <a:off x="6667501" y="2152650"/>
              <a:ext cx="1009650" cy="100965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9" name="Picture 5" descr="C:\Temp\MARKETPLACE_LARGE_TRAP_MUSKET_TEER.png"/>
            <p:cNvPicPr>
              <a:picLocks noChangeAspect="1" noChangeArrowheads="1"/>
            </p:cNvPicPr>
            <p:nvPr/>
          </p:nvPicPr>
          <p:blipFill>
            <a:blip r:embed="rId5" cstate="print"/>
            <a:srcRect/>
            <a:stretch>
              <a:fillRect/>
            </a:stretch>
          </p:blipFill>
          <p:spPr bwMode="auto">
            <a:xfrm>
              <a:off x="6411280" y="1763076"/>
              <a:ext cx="1617663" cy="1617663"/>
            </a:xfrm>
            <a:prstGeom prst="rect">
              <a:avLst/>
            </a:prstGeom>
            <a:noFill/>
          </p:spPr>
        </p:pic>
      </p:grpSp>
      <p:grpSp>
        <p:nvGrpSpPr>
          <p:cNvPr id="26" name="Group 25"/>
          <p:cNvGrpSpPr/>
          <p:nvPr/>
        </p:nvGrpSpPr>
        <p:grpSpPr>
          <a:xfrm>
            <a:off x="1679787" y="2005332"/>
            <a:ext cx="1136650" cy="1136650"/>
            <a:chOff x="1679787" y="2005332"/>
            <a:chExt cx="1136650" cy="1136650"/>
          </a:xfrm>
        </p:grpSpPr>
        <p:sp>
          <p:nvSpPr>
            <p:cNvPr id="11" name="Oval 10"/>
            <p:cNvSpPr/>
            <p:nvPr/>
          </p:nvSpPr>
          <p:spPr>
            <a:xfrm>
              <a:off x="1729317" y="2120902"/>
              <a:ext cx="1009650" cy="100965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C:\Temp\MARKETPLACE_LARGE_COLL_ALLURING_GOAT.png"/>
            <p:cNvPicPr>
              <a:picLocks noChangeAspect="1" noChangeArrowheads="1"/>
            </p:cNvPicPr>
            <p:nvPr/>
          </p:nvPicPr>
          <p:blipFill>
            <a:blip r:embed="rId6" cstate="print"/>
            <a:srcRect/>
            <a:stretch>
              <a:fillRect/>
            </a:stretch>
          </p:blipFill>
          <p:spPr bwMode="auto">
            <a:xfrm>
              <a:off x="1679787" y="2005332"/>
              <a:ext cx="1136650" cy="1136650"/>
            </a:xfrm>
            <a:prstGeom prst="rect">
              <a:avLst/>
            </a:prstGeom>
            <a:noFill/>
          </p:spPr>
        </p:pic>
      </p:grpSp>
      <p:cxnSp>
        <p:nvCxnSpPr>
          <p:cNvPr id="34" name="Straight Connector 33"/>
          <p:cNvCxnSpPr>
            <a:stCxn id="1033" idx="7"/>
            <a:endCxn id="7" idx="3"/>
          </p:cNvCxnSpPr>
          <p:nvPr/>
        </p:nvCxnSpPr>
        <p:spPr>
          <a:xfrm flipV="1">
            <a:off x="2842759" y="4013132"/>
            <a:ext cx="1130291" cy="1439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 idx="4"/>
            <a:endCxn id="1034" idx="0"/>
          </p:cNvCxnSpPr>
          <p:nvPr/>
        </p:nvCxnSpPr>
        <p:spPr>
          <a:xfrm>
            <a:off x="4545541" y="4250266"/>
            <a:ext cx="166953" cy="5768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 idx="5"/>
            <a:endCxn id="20" idx="2"/>
          </p:cNvCxnSpPr>
          <p:nvPr/>
        </p:nvCxnSpPr>
        <p:spPr>
          <a:xfrm>
            <a:off x="5118032" y="4013132"/>
            <a:ext cx="1661652" cy="5865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6742116" y="4168247"/>
            <a:ext cx="905404" cy="905404"/>
            <a:chOff x="6246816" y="4122527"/>
            <a:chExt cx="905404" cy="905404"/>
          </a:xfrm>
        </p:grpSpPr>
        <p:sp>
          <p:nvSpPr>
            <p:cNvPr id="20" name="Oval 19"/>
            <p:cNvSpPr/>
            <p:nvPr/>
          </p:nvSpPr>
          <p:spPr>
            <a:xfrm>
              <a:off x="6284384" y="4165600"/>
              <a:ext cx="776817" cy="776817"/>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0" name="Picture 6" descr="C:\Temp\MARKETPLACE_LARGE_LOOT_BIGFOOT_SCENT.png"/>
            <p:cNvPicPr>
              <a:picLocks noChangeAspect="1" noChangeArrowheads="1"/>
            </p:cNvPicPr>
            <p:nvPr/>
          </p:nvPicPr>
          <p:blipFill>
            <a:blip r:embed="rId7" cstate="print"/>
            <a:srcRect/>
            <a:stretch>
              <a:fillRect/>
            </a:stretch>
          </p:blipFill>
          <p:spPr bwMode="auto">
            <a:xfrm>
              <a:off x="6246816" y="4122527"/>
              <a:ext cx="905404" cy="905404"/>
            </a:xfrm>
            <a:prstGeom prst="rect">
              <a:avLst/>
            </a:prstGeom>
            <a:noFill/>
          </p:spPr>
        </p:pic>
      </p:grpSp>
      <p:grpSp>
        <p:nvGrpSpPr>
          <p:cNvPr id="27" name="Group 26"/>
          <p:cNvGrpSpPr/>
          <p:nvPr/>
        </p:nvGrpSpPr>
        <p:grpSpPr>
          <a:xfrm>
            <a:off x="3570816" y="2234776"/>
            <a:ext cx="2286000" cy="2286000"/>
            <a:chOff x="3570816" y="2234776"/>
            <a:chExt cx="2286000" cy="2286000"/>
          </a:xfrm>
        </p:grpSpPr>
        <p:sp>
          <p:nvSpPr>
            <p:cNvPr id="7" name="Oval 6"/>
            <p:cNvSpPr/>
            <p:nvPr/>
          </p:nvSpPr>
          <p:spPr>
            <a:xfrm>
              <a:off x="3735916" y="2631016"/>
              <a:ext cx="1619250" cy="161925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7" name="Picture 3" descr="C:\Temp\MARKETPLACE_LARGE_ENV_MONSTER_BIGFOOT.png"/>
            <p:cNvPicPr>
              <a:picLocks noChangeAspect="1" noChangeArrowheads="1"/>
            </p:cNvPicPr>
            <p:nvPr/>
          </p:nvPicPr>
          <p:blipFill>
            <a:blip r:embed="rId8" cstate="print"/>
            <a:srcRect/>
            <a:stretch>
              <a:fillRect/>
            </a:stretch>
          </p:blipFill>
          <p:spPr bwMode="auto">
            <a:xfrm>
              <a:off x="3570816" y="2234776"/>
              <a:ext cx="2286000" cy="2286000"/>
            </a:xfrm>
            <a:prstGeom prst="rect">
              <a:avLst/>
            </a:prstGeom>
            <a:noFill/>
          </p:spPr>
        </p:pic>
      </p:grpSp>
      <p:sp>
        <p:nvSpPr>
          <p:cNvPr id="30" name="TextBox 29"/>
          <p:cNvSpPr txBox="1"/>
          <p:nvPr/>
        </p:nvSpPr>
        <p:spPr>
          <a:xfrm>
            <a:off x="4540095" y="496420"/>
            <a:ext cx="3699474" cy="523220"/>
          </a:xfrm>
          <a:prstGeom prst="rect">
            <a:avLst/>
          </a:prstGeom>
          <a:noFill/>
        </p:spPr>
        <p:txBody>
          <a:bodyPr wrap="none" rtlCol="0">
            <a:spAutoFit/>
          </a:bodyPr>
          <a:lstStyle/>
          <a:p>
            <a:r>
              <a:rPr lang="en-GB" sz="2800" b="1" dirty="0" smtClean="0">
                <a:solidFill>
                  <a:schemeClr val="bg1"/>
                </a:solidFill>
                <a:latin typeface="Helvetica" pitchFamily="34" charset="0"/>
                <a:cs typeface="Helvetica" pitchFamily="34" charset="0"/>
              </a:rPr>
              <a:t>Yan Cui</a:t>
            </a:r>
            <a:r>
              <a:rPr lang="en-GB" sz="2800" dirty="0" smtClean="0">
                <a:solidFill>
                  <a:schemeClr val="bg1"/>
                </a:solidFill>
                <a:latin typeface="Helvetica" pitchFamily="34" charset="0"/>
                <a:cs typeface="Helvetica" pitchFamily="34" charset="0"/>
              </a:rPr>
              <a:t> </a:t>
            </a:r>
            <a:r>
              <a:rPr lang="en-GB" sz="2000" dirty="0" smtClean="0">
                <a:solidFill>
                  <a:schemeClr val="bg1"/>
                </a:solidFill>
                <a:latin typeface="Helvetica" pitchFamily="34" charset="0"/>
                <a:cs typeface="Helvetica" pitchFamily="34" charset="0"/>
              </a:rPr>
              <a:t>@theburningmonk</a:t>
            </a:r>
            <a:endParaRPr lang="en-GB" sz="2400" dirty="0" smtClean="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srcRect l="2347" t="562" b="2056"/>
          <a:stretch>
            <a:fillRect/>
          </a:stretch>
        </p:blipFill>
        <p:spPr bwMode="auto">
          <a:xfrm>
            <a:off x="0" y="0"/>
            <a:ext cx="9163050" cy="6858000"/>
          </a:xfrm>
          <a:prstGeom prst="rect">
            <a:avLst/>
          </a:prstGeom>
          <a:noFill/>
          <a:ln w="9525">
            <a:noFill/>
            <a:miter lim="800000"/>
            <a:headEnd/>
            <a:tailEnd/>
          </a:ln>
        </p:spPr>
      </p:pic>
      <p:sp>
        <p:nvSpPr>
          <p:cNvPr id="3" name="Horizontal Scroll 2"/>
          <p:cNvSpPr/>
          <p:nvPr/>
        </p:nvSpPr>
        <p:spPr>
          <a:xfrm>
            <a:off x="3096768" y="158496"/>
            <a:ext cx="2682240" cy="1341120"/>
          </a:xfrm>
          <a:prstGeom prst="horizontalScroll">
            <a:avLst/>
          </a:prstGeom>
          <a:solidFill>
            <a:srgbClr val="EE6C48"/>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smtClean="0">
                <a:latin typeface="Helvetica" pitchFamily="34" charset="0"/>
                <a:cs typeface="Helvetica" pitchFamily="34" charset="0"/>
              </a:rPr>
              <a:t>Starium</a:t>
            </a:r>
            <a:endParaRPr lang="en-GB" sz="36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3" name="Group 2"/>
          <p:cNvGrpSpPr/>
          <p:nvPr/>
        </p:nvGrpSpPr>
        <p:grpSpPr>
          <a:xfrm>
            <a:off x="6530418" y="4932829"/>
            <a:ext cx="3270244" cy="3028949"/>
            <a:chOff x="6530418" y="4932829"/>
            <a:chExt cx="3270244" cy="3028949"/>
          </a:xfrm>
        </p:grpSpPr>
        <p:sp>
          <p:nvSpPr>
            <p:cNvPr id="4" name="Oval 3"/>
            <p:cNvSpPr/>
            <p:nvPr/>
          </p:nvSpPr>
          <p:spPr>
            <a:xfrm>
              <a:off x="6771713" y="4932829"/>
              <a:ext cx="3028949" cy="3028949"/>
            </a:xfrm>
            <a:prstGeom prst="ellipse">
              <a:avLst/>
            </a:pr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rot="20304124">
              <a:off x="6530418" y="5677017"/>
              <a:ext cx="2959276" cy="646331"/>
            </a:xfrm>
            <a:prstGeom prst="rect">
              <a:avLst/>
            </a:prstGeom>
            <a:noFill/>
          </p:spPr>
          <p:txBody>
            <a:bodyPr wrap="square" rtlCol="0">
              <a:spAutoFit/>
            </a:bodyPr>
            <a:lstStyle/>
            <a:p>
              <a:pPr algn="ctr"/>
              <a:r>
                <a:rPr lang="en-GB" sz="3600" b="1" dirty="0" smtClean="0">
                  <a:solidFill>
                    <a:schemeClr val="bg1"/>
                  </a:solidFill>
                  <a:latin typeface="Helvetica" pitchFamily="34" charset="0"/>
                  <a:cs typeface="Helvetica" pitchFamily="34" charset="0"/>
                </a:rPr>
                <a:t>500 Spots</a:t>
              </a:r>
              <a:endParaRPr lang="en-GB" sz="3600" b="1" dirty="0">
                <a:solidFill>
                  <a:schemeClr val="bg1"/>
                </a:solidFill>
                <a:latin typeface="Helvetica" pitchFamily="34" charset="0"/>
                <a:cs typeface="Helvetica" pitchFamily="34" charset="0"/>
              </a:endParaRPr>
            </a:p>
          </p:txBody>
        </p:sp>
      </p:gr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sp>
        <p:nvSpPr>
          <p:cNvPr id="2" name="TextBox 1"/>
          <p:cNvSpPr txBox="1"/>
          <p:nvPr/>
        </p:nvSpPr>
        <p:spPr>
          <a:xfrm>
            <a:off x="399822" y="787798"/>
            <a:ext cx="4512774" cy="1446550"/>
          </a:xfrm>
          <a:prstGeom prst="rect">
            <a:avLst/>
          </a:prstGeom>
          <a:noFill/>
        </p:spPr>
        <p:txBody>
          <a:bodyPr wrap="none" rtlCol="0">
            <a:spAutoFit/>
          </a:bodyPr>
          <a:lstStyle/>
          <a:p>
            <a:r>
              <a:rPr lang="en-GB" sz="8800" b="1" dirty="0" smtClean="0">
                <a:latin typeface="Helvetica" pitchFamily="34" charset="0"/>
                <a:cs typeface="Helvetica" pitchFamily="34" charset="0"/>
              </a:rPr>
              <a:t>location</a:t>
            </a:r>
            <a:endParaRPr lang="en-GB" sz="8000" b="1" dirty="0">
              <a:latin typeface="Helvetica" pitchFamily="34" charset="0"/>
              <a:cs typeface="Helvetica" pitchFamily="34" charset="0"/>
            </a:endParaRPr>
          </a:p>
        </p:txBody>
      </p:sp>
      <p:sp>
        <p:nvSpPr>
          <p:cNvPr id="3" name="TextBox 2"/>
          <p:cNvSpPr txBox="1"/>
          <p:nvPr/>
        </p:nvSpPr>
        <p:spPr>
          <a:xfrm>
            <a:off x="399822" y="2018950"/>
            <a:ext cx="4766048" cy="1446550"/>
          </a:xfrm>
          <a:prstGeom prst="rect">
            <a:avLst/>
          </a:prstGeom>
          <a:noFill/>
        </p:spPr>
        <p:txBody>
          <a:bodyPr wrap="none" rtlCol="0">
            <a:spAutoFit/>
          </a:bodyPr>
          <a:lstStyle/>
          <a:p>
            <a:r>
              <a:rPr lang="en-GB" sz="8800" b="1" dirty="0" smtClean="0">
                <a:solidFill>
                  <a:schemeClr val="bg1"/>
                </a:solidFill>
                <a:latin typeface="Helvetica" pitchFamily="34" charset="0"/>
                <a:cs typeface="Helvetica" pitchFamily="34" charset="0"/>
              </a:rPr>
              <a:t>episodic</a:t>
            </a:r>
            <a:endParaRPr lang="en-GB" sz="80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6"/>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11" name="Group 10"/>
          <p:cNvGrpSpPr/>
          <p:nvPr/>
        </p:nvGrpSpPr>
        <p:grpSpPr>
          <a:xfrm>
            <a:off x="6771713" y="4932829"/>
            <a:ext cx="3028949" cy="3028949"/>
            <a:chOff x="6771713" y="4932829"/>
            <a:chExt cx="3028949" cy="3028949"/>
          </a:xfrm>
        </p:grpSpPr>
        <p:sp>
          <p:nvSpPr>
            <p:cNvPr id="12" name="Oval 11"/>
            <p:cNvSpPr/>
            <p:nvPr/>
          </p:nvSpPr>
          <p:spPr>
            <a:xfrm>
              <a:off x="6771713" y="4932829"/>
              <a:ext cx="3028949" cy="3028949"/>
            </a:xfrm>
            <a:prstGeom prst="ellipse">
              <a:avLst/>
            </a:pr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rot="20304124">
              <a:off x="7046974" y="5447891"/>
              <a:ext cx="2185214" cy="1200329"/>
            </a:xfrm>
            <a:prstGeom prst="rect">
              <a:avLst/>
            </a:prstGeom>
            <a:noFill/>
          </p:spPr>
          <p:txBody>
            <a:bodyPr wrap="none" rtlCol="0">
              <a:spAutoFit/>
            </a:bodyPr>
            <a:lstStyle/>
            <a:p>
              <a:pPr algn="ctr"/>
              <a:r>
                <a:rPr lang="en-GB" sz="3600" b="1" dirty="0" smtClean="0">
                  <a:solidFill>
                    <a:schemeClr val="bg1"/>
                  </a:solidFill>
                  <a:latin typeface="Helvetica" pitchFamily="34" charset="0"/>
                  <a:cs typeface="Helvetica" pitchFamily="34" charset="0"/>
                </a:rPr>
                <a:t>LONDON</a:t>
              </a:r>
            </a:p>
            <a:p>
              <a:pPr algn="ctr"/>
              <a:r>
                <a:rPr lang="en-GB" sz="3600" b="1" dirty="0" smtClean="0">
                  <a:solidFill>
                    <a:schemeClr val="bg1"/>
                  </a:solidFill>
                  <a:latin typeface="Helvetica" pitchFamily="34" charset="0"/>
                  <a:cs typeface="Helvetica" pitchFamily="34" charset="0"/>
                </a:rPr>
                <a:t>2012</a:t>
              </a:r>
              <a:endParaRPr lang="en-GB" sz="3600" b="1" dirty="0">
                <a:solidFill>
                  <a:schemeClr val="bg1"/>
                </a:solidFill>
                <a:latin typeface="Helvetica" pitchFamily="34" charset="0"/>
                <a:cs typeface="Helvetica" pitchFamily="34" charset="0"/>
              </a:endParaRPr>
            </a:p>
          </p:txBody>
        </p:sp>
      </p:gr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6" name="Group 5"/>
          <p:cNvGrpSpPr/>
          <p:nvPr/>
        </p:nvGrpSpPr>
        <p:grpSpPr>
          <a:xfrm>
            <a:off x="6771713" y="4932829"/>
            <a:ext cx="3028949" cy="3028949"/>
            <a:chOff x="6771713" y="4932829"/>
            <a:chExt cx="3028949" cy="3028949"/>
          </a:xfrm>
        </p:grpSpPr>
        <p:sp>
          <p:nvSpPr>
            <p:cNvPr id="4" name="Oval 3"/>
            <p:cNvSpPr/>
            <p:nvPr/>
          </p:nvSpPr>
          <p:spPr>
            <a:xfrm>
              <a:off x="6771713" y="4932829"/>
              <a:ext cx="3028949" cy="3028949"/>
            </a:xfrm>
            <a:prstGeom prst="ellipse">
              <a:avLst/>
            </a:pr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rot="20304124">
              <a:off x="7008502" y="5447891"/>
              <a:ext cx="2262158" cy="1200329"/>
            </a:xfrm>
            <a:prstGeom prst="rect">
              <a:avLst/>
            </a:prstGeom>
            <a:noFill/>
          </p:spPr>
          <p:txBody>
            <a:bodyPr wrap="none" rtlCol="0">
              <a:spAutoFit/>
            </a:bodyPr>
            <a:lstStyle/>
            <a:p>
              <a:pPr algn="ctr"/>
              <a:r>
                <a:rPr lang="en-GB" sz="3600" b="1" dirty="0" smtClean="0">
                  <a:solidFill>
                    <a:schemeClr val="bg1"/>
                  </a:solidFill>
                  <a:latin typeface="Helvetica" pitchFamily="34" charset="0"/>
                  <a:cs typeface="Helvetica" pitchFamily="34" charset="0"/>
                </a:rPr>
                <a:t>NANJING</a:t>
              </a:r>
            </a:p>
            <a:p>
              <a:pPr algn="ctr"/>
              <a:r>
                <a:rPr lang="en-GB" sz="3600" b="1" dirty="0" smtClean="0">
                  <a:solidFill>
                    <a:schemeClr val="bg1"/>
                  </a:solidFill>
                  <a:latin typeface="Helvetica" pitchFamily="34" charset="0"/>
                  <a:cs typeface="Helvetica" pitchFamily="34" charset="0"/>
                </a:rPr>
                <a:t>2013</a:t>
              </a:r>
              <a:endParaRPr lang="en-GB" sz="3600" b="1" dirty="0">
                <a:solidFill>
                  <a:schemeClr val="bg1"/>
                </a:solidFill>
                <a:latin typeface="Helvetica" pitchFamily="34" charset="0"/>
                <a:cs typeface="Helvetica" pitchFamily="34" charset="0"/>
              </a:endParaRPr>
            </a:p>
          </p:txBody>
        </p:sp>
      </p:gr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sp>
        <p:nvSpPr>
          <p:cNvPr id="2" name="TextBox 1"/>
          <p:cNvSpPr txBox="1"/>
          <p:nvPr/>
        </p:nvSpPr>
        <p:spPr>
          <a:xfrm>
            <a:off x="0" y="2539999"/>
            <a:ext cx="9144000" cy="1754326"/>
          </a:xfrm>
          <a:prstGeom prst="rect">
            <a:avLst/>
          </a:prstGeom>
          <a:noFill/>
        </p:spPr>
        <p:txBody>
          <a:bodyPr wrap="square" rtlCol="0">
            <a:spAutoFit/>
          </a:bodyPr>
          <a:lstStyle/>
          <a:p>
            <a:pPr algn="ctr"/>
            <a:r>
              <a:rPr lang="en-GB" sz="5400" dirty="0" smtClean="0">
                <a:solidFill>
                  <a:schemeClr val="bg1"/>
                </a:solidFill>
              </a:rPr>
              <a:t>?</a:t>
            </a:r>
          </a:p>
          <a:p>
            <a:pPr algn="ctr"/>
            <a:r>
              <a:rPr lang="en-GB" sz="5400" dirty="0" smtClean="0">
                <a:solidFill>
                  <a:schemeClr val="bg1"/>
                </a:solidFill>
              </a:rPr>
              <a:t>2014</a:t>
            </a:r>
            <a:endParaRPr lang="en-GB" sz="5400" dirty="0">
              <a:solidFill>
                <a:schemeClr val="bg1"/>
              </a:solidFill>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sp>
        <p:nvSpPr>
          <p:cNvPr id="2" name="TextBox 1"/>
          <p:cNvSpPr txBox="1"/>
          <p:nvPr/>
        </p:nvSpPr>
        <p:spPr>
          <a:xfrm>
            <a:off x="399822" y="787798"/>
            <a:ext cx="4512774" cy="1446550"/>
          </a:xfrm>
          <a:prstGeom prst="rect">
            <a:avLst/>
          </a:prstGeom>
          <a:noFill/>
        </p:spPr>
        <p:txBody>
          <a:bodyPr wrap="none" rtlCol="0">
            <a:spAutoFit/>
          </a:bodyPr>
          <a:lstStyle/>
          <a:p>
            <a:r>
              <a:rPr lang="en-GB" sz="8800" b="1" dirty="0" smtClean="0">
                <a:latin typeface="Helvetica" pitchFamily="34" charset="0"/>
                <a:cs typeface="Helvetica" pitchFamily="34" charset="0"/>
              </a:rPr>
              <a:t>location</a:t>
            </a:r>
            <a:endParaRPr lang="en-GB" sz="8000" b="1" dirty="0">
              <a:latin typeface="Helvetica" pitchFamily="34" charset="0"/>
              <a:cs typeface="Helvetica" pitchFamily="34" charset="0"/>
            </a:endParaRPr>
          </a:p>
        </p:txBody>
      </p:sp>
      <p:sp>
        <p:nvSpPr>
          <p:cNvPr id="3" name="TextBox 2"/>
          <p:cNvSpPr txBox="1"/>
          <p:nvPr/>
        </p:nvSpPr>
        <p:spPr>
          <a:xfrm>
            <a:off x="399822" y="2018950"/>
            <a:ext cx="4766048" cy="1446550"/>
          </a:xfrm>
          <a:prstGeom prst="rect">
            <a:avLst/>
          </a:prstGeom>
          <a:noFill/>
        </p:spPr>
        <p:txBody>
          <a:bodyPr wrap="none" rtlCol="0">
            <a:spAutoFit/>
          </a:bodyPr>
          <a:lstStyle/>
          <a:p>
            <a:r>
              <a:rPr lang="en-GB" sz="8800" b="1" dirty="0" smtClean="0">
                <a:solidFill>
                  <a:schemeClr val="bg1"/>
                </a:solidFill>
                <a:latin typeface="Helvetica" pitchFamily="34" charset="0"/>
                <a:cs typeface="Helvetica" pitchFamily="34" charset="0"/>
              </a:rPr>
              <a:t>episodic</a:t>
            </a:r>
            <a:endParaRPr lang="en-GB" sz="8000" b="1" dirty="0">
              <a:solidFill>
                <a:schemeClr val="bg1"/>
              </a:solidFill>
              <a:latin typeface="Helvetica" pitchFamily="34" charset="0"/>
              <a:cs typeface="Helvetica" pitchFamily="34" charset="0"/>
            </a:endParaRPr>
          </a:p>
        </p:txBody>
      </p:sp>
      <p:sp>
        <p:nvSpPr>
          <p:cNvPr id="4" name="TextBox 3"/>
          <p:cNvSpPr txBox="1"/>
          <p:nvPr/>
        </p:nvSpPr>
        <p:spPr>
          <a:xfrm>
            <a:off x="399822" y="3250102"/>
            <a:ext cx="6583854" cy="1446550"/>
          </a:xfrm>
          <a:prstGeom prst="rect">
            <a:avLst/>
          </a:prstGeom>
          <a:noFill/>
        </p:spPr>
        <p:txBody>
          <a:bodyPr wrap="none" rtlCol="0">
            <a:spAutoFit/>
          </a:bodyPr>
          <a:lstStyle/>
          <a:p>
            <a:r>
              <a:rPr lang="en-GB" sz="8800" b="1" dirty="0" smtClean="0">
                <a:latin typeface="Helvetica" pitchFamily="34" charset="0"/>
                <a:cs typeface="Helvetica" pitchFamily="34" charset="0"/>
              </a:rPr>
              <a:t>multi-player</a:t>
            </a:r>
            <a:endParaRPr lang="en-GB" sz="80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sp>
        <p:nvSpPr>
          <p:cNvPr id="37" name="Oval 36"/>
          <p:cNvSpPr/>
          <p:nvPr/>
        </p:nvSpPr>
        <p:spPr>
          <a:xfrm>
            <a:off x="3190875" y="2162175"/>
            <a:ext cx="2381250" cy="238125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095" name="AutoShape 15" descr="data:image/jpeg;base64,/9j/4AAQSkZJRgABAQAAAQABAAD/2wCEAAkGBwgHBhMUBxQWFhUXGB4ZGRQWFxsbHxoeHx0fICAZGx8dKCgiGBwlHB0ZJTIlJSkrLjMuHiszOjMsNyk5LisBCgoKDg0OGxAQGzckICQ0NCwsLi83MSwsLiw0NywsLCw1LCw0LCwsLCwsLC8sLCwsKywsLCwsLCwsLCwsLCwsLP/AABEIAMUBAAMBIgACEQEDEQH/xAAcAAEBAQEAAwEBAAAAAAAAAAAABgcFAQQIAwL/xABFEAACAQIDBQUFAwgHCQAAAAAAAQIDEQQFBhIXITGTBxNBUVMiYXGBkTI2QhQVobGys8HRNVJyc3SS0hYjJDNUYmSC8f/EABkBAQEBAQEBAAAAAAAAAAAAAAACAQMEBf/EACgRAQACAgMAAQIGAwEAAAAAAAABAgNRERITBCExFDJBYYHRInHBI//aAAwDAQACEQMRAD8A3EAAAAAAAAAAAAAAAAAAAAAAAAAAAAAAAAAAAAAAAAAAAAAAAAAAAAAAAAAAAAAAAAAAAAAAAAAAAAAAAAAAAAAAAAAAAAAAAAAAAAAAAAAAAAAAAAAAAAAAAAAAAAAAAGKbw9SepHpxG8PUnqR6cSVB9nxx6h4e9tqreHqT1I9OI3h6k9SPTiSoHjj1B3ttVbw9SepHpxG8PUnqR6cSVA8ceoO9tqreHqT1I9OI3h6k9SPTiSoHjj1B3ttVbw9SepHpxG8PUnqR6cSVA8ceoO9tqreHqT1I9OI3h6k9SPTiSoHjj1B3ttVbw9SepHpxG8PUnqR6cSVA8ceoO9tqreHqT1I9OI3h6k9SPTiSoHjj1B3ttVbw9SepHpxG8PUnqR6cSVA8ceoO9tqreHqT1I9OI3h6k9SPTiSoHjj1B3ttVbw9SepHpxG8PUnqR6cSVA8ceoO9tqreHqT1I9OI3h6k9SPTiSoHjj1B3ttVbw9SepHpxG8PUnqR6cSVA8ceoO9tqreHqT1I9OI3h6k9SPTiSoHjj1B3ttVbw9SepHpxG8PUnqR6cSVA8ceoO9tqreHqT1I9OI3h6k9SPTiSoHjj1B3tsAB0SAAADoZVkeaZvf8ANtGc0uDkrJX8tqVlf3XPdxmjtQ4LCyqYqg4wgnKUu8pOyXN2Um38iZvWJ4mW9Z04QAKYAAAAAAAAAH6UKFbEzthoym/KMXJ/RAfmD9cVhcTg6uzjIShK19mcXF2fjZ8T8gAAAAAAAAAB/VKnUrTtRi5Pyim39EB/IP3xWCxeCt+WU509rilOLjdeava6PwMAAGgAAAAAHh3twPJXaF0lhtS0assTUnDYlFLZtxum+N0/Im94pHMtiszPENdyzA0csy+nSwytGEVFfxb97d2/eyH1VrzJ8VlmJw9BVXKUZ01LZWzfir8Xe1/caEZlqbQGAy7K6+IVao5RTmovZtdvguV7XZ8vD0m3+b15O3H0ZuDSMk7OMDmOT0atatVi6lOM2ls2W0k+F17z2a3ZVhHD/cYion5yjGS+it+s90/JxxPHLz+VmXA6+ptO43TmMUMZZqSbhUjyklz58mrq69/idTSehsZqCj3taXdUb8JNXlO3PZXDh4Xf0Z0nJWK9ufomKzM8JQGsrssyfZ9qtiL+50/9BL630XQ03gIVcPVlNSqKGzKKurxlK91/Zta3iRX5FLTxCpx2iOUcC20t2e4nN8JGrmE+6pyV4xSvKS8JceEU/Dnf3FG+yzJ9n2a2Iv8AGn/o/iLfJx1njkjFaY5ZMbZ2Zfcuh8an72ZnmrtFYzTtPvIS7yje23azi3yUlx4PldePlwvofZl9y6HxqfvZnH5N4tiiY3/a8UTF+JQXar97X/dQ/XIkDatQ6Gwef5u62Mq1I+yo7MNlcr8byT8/I5OL7K8A6T/Iq9VS8O82JL6RUX+k3F8jHWsRMsvitMzLKwe7jMqxuDzaWHqRvVUlDZjxu3a1vNNNNe5+Be5T2WqVFPN6zUn+Cklw921JO/0+p6L5aUjmZc60mfszUGrYjsryx0/+Gr1k/Bz2JL6KMf1kBqXT2N07jVDGWalxhUjyklz+DV1de/x5mUzUvPES22O1fu5AKzSehsZn9BVa8u6pN8Ha8p257K4WXvf0ZWrssyfZ41sRf407fTY/iTb5GOs8TLYx2mOWTGt9j/3cq/4iX7umTGqez7FZPhZVcDPvaceMk1aUV58OEkvF8LeXiU/Y/wDdyr/iJfu6Zy+Ret8XNVY6zW/EuJ2xf0nh/wC7l+0jPzQO2P8ApPD/AN3L9pH96c7N4ZhlEKuZ1KlOU/aUIqPCL5Xunxa4/OxWLJWmKs2Zes2vPDPAd7WWT5dkWZKjgKk6kkr1HLZtFvlFWS424v4o4J6K2i0cw5zHE8AAKYAAAdjINTZlkEJrLnFKbTe1G/L/AOnHC5mTWLRxLYmY+z6VMRz/AFlnOZUatDEyh3bk07Qs7RldcfkjbjCNO5dRzXWcKWJ4wlVm5LzUdqVvg9m3zPnfFiv+Vp/R6c3P0iHRyzWeqVhIwy6KlCEVBbNFysoqyV17i00Jn+eZriakM7pOKjFSjPupQvxs078H4cilx+KwuS5VOpUVqdKN9mCXJeEVwRytNawy/UeKnDBQqxcY7T7xRSte3DZkyb3i9ZmKfy2I6zHMuN2wUlPTtJrmqySfxhPh9bfQtcHhqeDwkKdBWjCKil7krIju1x7OmYN+FaP7My2jJSjePJkWn/zr/P8AxUfmljeadoGoHmNT8mqRhBTkoxUIPgm0ruSbbselmGp8z1NGjh80cHHvoPajHZld3j4O1rSfgcXN6U8JmlWGJWzJTldPh4vjx8H5n95fTqUMXRqVYyUFUh7bT2ftJ8+XJN/I+lGOkRzEPL2mZ4mX0QkoRtBcFyRnuTUtfxzynPMk+6c13kNuk4qL52Sd/Z5q3Hh4mhmXV+1LH4as4YrCwhOLtKMqjTT8uR87DW1uYrET/t6bzEccyv8AUmHhitP4iFTk6U/l7Ls/k7M5HZj9yqHxqfvZkpX7R8xx2AqKGEWy4STnGUmopq129m3Aq+zH7lUPjU/ezKvjtTFxbf8AbItFr/TTgdoOrs4yjO+5y6UYRUIyvsJtt357V1bh5FbozNa+dacpVsXbbe0pWVk9mTje3hdIzPtWlFatd2v+VD9cjQezjD1sNo+isRFxb25Was7Ocmn81Z/MrLSsYazx9U0tM5Jhz3hKVXtZvJcY4XvF/a2ti/8AlkdnWucV8j09OrhEtu8Yx2uKW00r28bK5zKdSO9aS/8ADt8+8T/Uft2mUKtfSNTuYuVpQk0lfgpK7+C5/Aj73pE/sr7Vtw4vZ1q3Nc4zadHM5Ka7tzUtlRaacVb2bJp7Xl4HR7WcPCppJzlzpzjJP4+y/wBEiT7IqNSpqKc4JuEaMk5eCblCyv5tJ/QsO1aSWi6qfjKCX+ZP9SZ1vEV+RER+yYmZxzyqMFhqeDwcKdFWjCKil7krIybMu0TPaGc1HRcO7hOSVLZVmotrjL7V2lzT+Rr0JKcE48mro+es5weJ/PtalsS7x1ZpQtxd5O1l4p+DJ+LWtpns3NMxEcPoW0alP2ldNcn7yN7LaMcNlWKhDlDF1Ir4KMF/AsoLZgr+RI9mslPBYxx5PGVWvmoHGv5LfwufzQ/XUGnPz5qrDSxKvRpQcp3/ABPa9mHvTtd+5W8Tpasz2lp/JpVZWc/s04v8Uny+S4t+5HjG55TwOpaOHxHBVoNxl/3p/Z/9l+lJeJ6PaFp957kl8Or1aV5QX9b+tD5pK3vSNr9ZrF/syfpEzX7sVr1quIrSnXblKTcpSfNt8W/qfweFxPJ9d4wAAAAAC5gAb9/tRkH/AFeH6sP5mK5dmjynUka9H2tirKVl+KLbTSfvi3Y5YOGPBWnMbdLZJs3nDan07mmC416OzJWlCrKMXZ81KMvD9B6eF1HpDLMSqWAnQhtXu6ajGCsm7ymrR8Lc73ZiJ5Of4Su5V7TpqHafnGV5hp6EcDXpVJd9F7MKkZO2zPjZPlxR40Tr3BwwEKGdy2JQSjGq7uMkuW0/wyS4XfB2ve5mAL/D16dJT6z25fQSz/JJwusTQa8+9h/Mh+1LO8qzLJqdPAVoVJKspNQe1w2Jq91w5tePiZoeSafFilu3LbZZmOGr6Q7QMDWwUKWdy7upFKPeS+zO3Jt/hl534eXOyrFnuSzjdYmg1597D+Z8+Hgy3xKzPMTw2M0xDZ9YakySrp3EU6OIpTnOnKMYwmpXbXL2b2PR7PdRZNgtMUqWMr04Ti53jN7Nr1JNcXw5NeJk4K/C16def3Z6zzy+glnmRz4rEYd+/vYfzOfmmt9P5dRbVaNWXhCk1Nv3XXsr5tGGHkiPh1/WVTnl2nqbG/7U/lqS29q+xfhs22dj4bHC9ufGxrGU63yDMaKbrRpS8YVWoNPyu+Evk2YaDrk+PW/H7Irkmrfq+p8gw1O9TE0fhGpGT+Sjdv6GX6/1bDUNWNPApqjB7V5KznK1tq3gkm7ePF3JA8k4/jVpPP3bbLNo4afojXmChl8KGdy2JQSjGq7uMorltNfZklwu+Dte93YslqLInG6xWHt599D+Z8/Hgy/xK2nmPo2uaYjhrmq+0HL8LgpQyWfeVZKynH7ML/ivyk/JK/vPR7Lc4yvLchqRx9alTk6zajOcYtrYpq9m+V0/oZkCvw1enWE+s88rjtRzTB47M8PLLKsJ7MX7VOaey9pNcVyfiWem9a5Xj8nhLMq1KlVXszjOcY8V+JJ/hfP9HgYoBb49ZpFdEZZiZlVavw+T0NSKrl9WlUpVbyahJTUJ+O0o8dhyalbxW0lyOTqGpgKmKX5vUUuPCKSVrKyduDlfbd14NLmrLlg61pxx9fsmbcgALSAAAAAAAAAAAAAAAAAAAAAAAAAAAAAAAAAAAAAAAAAADZN22nvKr1GN22nvKr1GWIPj+2Tb3dK6R27bT3lV6jG7bT3lV6jLED2ybOldI7dtp7yq9Rjdtp7yq9RliB7ZNnSukdu2095Veoxu2095VeoyxA9smzpXSO3bae8qvUY3bae8qvUZYge2TZ0rpHbttPeVXqMbttPeVXqMsQPbJs6V0jt22nvKr1GN22nvKr1GWIHtk2dK6R27bT3lV6jG7bT3lV6jLED2ybOldI7dtp7yq9Rjdtp7yq9RliB7ZNnSukdu2095Veoxu2095VeoyxA9smzpXSO3bae8qvUY3bae8qvUZYge2TZ0rpHbttPeVXqMbttPeVXqMsQPbJs6V0jt22nvKr1GN22nvKr1GWIHtk2dK6R27bT3lV6jG7bT3lV6jLED2ybOldI7dtp7yq9Rjdtp7yq9RliB7ZNnSukdu2095Veoxu2095VeoyxA9smzpXQADkoAAAAAAAAAAAAAAAAAAAAAAAAAAAAAAAAAAAAAAAAAAAAAAAAAAAAAAAAAAAAAAAAAAAAAAAAAAAAAAAAAAAAAAAAAAAAAAAAAAAAAAAAAAAAAAAAAAAAAAAAAAAAA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38" name="Group 37"/>
          <p:cNvGrpSpPr/>
          <p:nvPr/>
        </p:nvGrpSpPr>
        <p:grpSpPr>
          <a:xfrm>
            <a:off x="794217" y="3332069"/>
            <a:ext cx="2862262" cy="1809750"/>
            <a:chOff x="794217" y="3332069"/>
            <a:chExt cx="2862262" cy="1809750"/>
          </a:xfrm>
        </p:grpSpPr>
        <p:pic>
          <p:nvPicPr>
            <p:cNvPr id="46098" name="Picture 18"/>
            <p:cNvPicPr>
              <a:picLocks noChangeAspect="1" noChangeArrowheads="1"/>
            </p:cNvPicPr>
            <p:nvPr/>
          </p:nvPicPr>
          <p:blipFill>
            <a:blip r:embed="rId3" cstate="print"/>
            <a:srcRect t="3932"/>
            <a:stretch>
              <a:fillRect/>
            </a:stretch>
          </p:blipFill>
          <p:spPr bwMode="auto">
            <a:xfrm>
              <a:off x="794217" y="3988172"/>
              <a:ext cx="2428875" cy="869298"/>
            </a:xfrm>
            <a:prstGeom prst="rect">
              <a:avLst/>
            </a:prstGeom>
            <a:noFill/>
            <a:ln w="9525">
              <a:noFill/>
              <a:miter lim="800000"/>
              <a:headEnd/>
              <a:tailEnd/>
            </a:ln>
          </p:spPr>
        </p:pic>
        <p:pic>
          <p:nvPicPr>
            <p:cNvPr id="46093" name="Picture 13" descr="C:\Temp\stickman.png"/>
            <p:cNvPicPr>
              <a:picLocks noChangeAspect="1" noChangeArrowheads="1"/>
            </p:cNvPicPr>
            <p:nvPr/>
          </p:nvPicPr>
          <p:blipFill>
            <a:blip r:embed="rId4" cstate="print">
              <a:lum bright="100000"/>
            </a:blip>
            <a:srcRect/>
            <a:stretch>
              <a:fillRect/>
            </a:stretch>
          </p:blipFill>
          <p:spPr bwMode="auto">
            <a:xfrm>
              <a:off x="2989729" y="3332069"/>
              <a:ext cx="666750" cy="1809750"/>
            </a:xfrm>
            <a:prstGeom prst="rect">
              <a:avLst/>
            </a:prstGeom>
            <a:noFill/>
          </p:spPr>
        </p:pic>
      </p:grpSp>
      <p:grpSp>
        <p:nvGrpSpPr>
          <p:cNvPr id="39" name="Group 38"/>
          <p:cNvGrpSpPr/>
          <p:nvPr/>
        </p:nvGrpSpPr>
        <p:grpSpPr>
          <a:xfrm>
            <a:off x="4990167" y="3332069"/>
            <a:ext cx="3436657" cy="1809750"/>
            <a:chOff x="4990167" y="3332069"/>
            <a:chExt cx="3436657" cy="1809750"/>
          </a:xfrm>
        </p:grpSpPr>
        <p:grpSp>
          <p:nvGrpSpPr>
            <p:cNvPr id="30" name="Group 29"/>
            <p:cNvGrpSpPr/>
            <p:nvPr/>
          </p:nvGrpSpPr>
          <p:grpSpPr>
            <a:xfrm>
              <a:off x="5435973" y="3985183"/>
              <a:ext cx="2990851" cy="870324"/>
              <a:chOff x="5480236" y="4262530"/>
              <a:chExt cx="2990851" cy="870324"/>
            </a:xfrm>
          </p:grpSpPr>
          <p:sp>
            <p:nvSpPr>
              <p:cNvPr id="16" name="Rectangle 15"/>
              <p:cNvSpPr/>
              <p:nvPr/>
            </p:nvSpPr>
            <p:spPr>
              <a:xfrm>
                <a:off x="5480796" y="4262530"/>
                <a:ext cx="2984500" cy="870324"/>
              </a:xfrm>
              <a:prstGeom prst="rect">
                <a:avLst/>
              </a:prstGeom>
              <a:solidFill>
                <a:srgbClr val="ED2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5480236" y="4723464"/>
                <a:ext cx="2990851" cy="369332"/>
              </a:xfrm>
              <a:prstGeom prst="rect">
                <a:avLst/>
              </a:prstGeom>
              <a:noFill/>
            </p:spPr>
            <p:txBody>
              <a:bodyPr wrap="square" rtlCol="0">
                <a:spAutoFit/>
              </a:bodyPr>
              <a:lstStyle/>
              <a:p>
                <a:pPr algn="ctr"/>
                <a:r>
                  <a:rPr lang="en-GB" dirty="0" smtClean="0">
                    <a:solidFill>
                      <a:schemeClr val="bg1"/>
                    </a:solidFill>
                    <a:latin typeface="Helvetica" pitchFamily="34" charset="0"/>
                    <a:cs typeface="Helvetica" pitchFamily="34" charset="0"/>
                  </a:rPr>
                  <a:t>herebemonstersgame.com</a:t>
                </a:r>
                <a:endParaRPr lang="en-GB" dirty="0">
                  <a:solidFill>
                    <a:schemeClr val="bg1"/>
                  </a:solidFill>
                  <a:latin typeface="Helvetica" pitchFamily="34" charset="0"/>
                  <a:cs typeface="Helvetica" pitchFamily="34" charset="0"/>
                </a:endParaRPr>
              </a:p>
            </p:txBody>
          </p:sp>
          <p:pic>
            <p:nvPicPr>
              <p:cNvPr id="46100" name="Picture 20"/>
              <p:cNvPicPr>
                <a:picLocks noChangeAspect="1" noChangeArrowheads="1"/>
              </p:cNvPicPr>
              <p:nvPr/>
            </p:nvPicPr>
            <p:blipFill>
              <a:blip r:embed="rId5" cstate="print"/>
              <a:srcRect/>
              <a:stretch>
                <a:fillRect/>
              </a:stretch>
            </p:blipFill>
            <p:spPr bwMode="auto">
              <a:xfrm>
                <a:off x="6722605" y="4316227"/>
                <a:ext cx="500883" cy="484187"/>
              </a:xfrm>
              <a:prstGeom prst="rect">
                <a:avLst/>
              </a:prstGeom>
              <a:noFill/>
              <a:ln w="9525">
                <a:noFill/>
                <a:miter lim="800000"/>
                <a:headEnd/>
                <a:tailEnd/>
              </a:ln>
            </p:spPr>
          </p:pic>
        </p:grpSp>
        <p:pic>
          <p:nvPicPr>
            <p:cNvPr id="12" name="Picture 13" descr="C:\Temp\stickman.png"/>
            <p:cNvPicPr>
              <a:picLocks noChangeAspect="1" noChangeArrowheads="1"/>
            </p:cNvPicPr>
            <p:nvPr/>
          </p:nvPicPr>
          <p:blipFill>
            <a:blip r:embed="rId4" cstate="print">
              <a:lum bright="100000"/>
            </a:blip>
            <a:srcRect/>
            <a:stretch>
              <a:fillRect/>
            </a:stretch>
          </p:blipFill>
          <p:spPr bwMode="auto">
            <a:xfrm>
              <a:off x="4990167" y="3332069"/>
              <a:ext cx="666750" cy="1809750"/>
            </a:xfrm>
            <a:prstGeom prst="rect">
              <a:avLst/>
            </a:prstGeom>
            <a:noFill/>
          </p:spPr>
        </p:pic>
      </p:grpSp>
      <p:grpSp>
        <p:nvGrpSpPr>
          <p:cNvPr id="36" name="Group 35"/>
          <p:cNvGrpSpPr/>
          <p:nvPr/>
        </p:nvGrpSpPr>
        <p:grpSpPr>
          <a:xfrm>
            <a:off x="3262315" y="860500"/>
            <a:ext cx="1442139" cy="1809750"/>
            <a:chOff x="1395415" y="3298900"/>
            <a:chExt cx="1442139" cy="1809750"/>
          </a:xfrm>
        </p:grpSpPr>
        <p:pic>
          <p:nvPicPr>
            <p:cNvPr id="27" name="Picture 13" descr="C:\Temp\stickman.png"/>
            <p:cNvPicPr>
              <a:picLocks noChangeAspect="1" noChangeArrowheads="1"/>
            </p:cNvPicPr>
            <p:nvPr/>
          </p:nvPicPr>
          <p:blipFill>
            <a:blip r:embed="rId4" cstate="print">
              <a:lum bright="100000"/>
            </a:blip>
            <a:srcRect/>
            <a:stretch>
              <a:fillRect/>
            </a:stretch>
          </p:blipFill>
          <p:spPr bwMode="auto">
            <a:xfrm>
              <a:off x="2170804" y="3298900"/>
              <a:ext cx="666750" cy="1809750"/>
            </a:xfrm>
            <a:prstGeom prst="rect">
              <a:avLst/>
            </a:prstGeom>
            <a:noFill/>
          </p:spPr>
        </p:pic>
        <p:grpSp>
          <p:nvGrpSpPr>
            <p:cNvPr id="35" name="Group 34"/>
            <p:cNvGrpSpPr/>
            <p:nvPr/>
          </p:nvGrpSpPr>
          <p:grpSpPr>
            <a:xfrm>
              <a:off x="1395415" y="3396204"/>
              <a:ext cx="646331" cy="964103"/>
              <a:chOff x="1395415" y="3396204"/>
              <a:chExt cx="646331" cy="964103"/>
            </a:xfrm>
          </p:grpSpPr>
          <p:grpSp>
            <p:nvGrpSpPr>
              <p:cNvPr id="26" name="Group 25"/>
              <p:cNvGrpSpPr/>
              <p:nvPr/>
            </p:nvGrpSpPr>
            <p:grpSpPr>
              <a:xfrm>
                <a:off x="1468754" y="3396204"/>
                <a:ext cx="502245" cy="648447"/>
                <a:chOff x="3143250" y="3638550"/>
                <a:chExt cx="1854200" cy="2393950"/>
              </a:xfrm>
            </p:grpSpPr>
            <p:sp>
              <p:nvSpPr>
                <p:cNvPr id="23" name="Rounded Rectangle 22"/>
                <p:cNvSpPr/>
                <p:nvPr/>
              </p:nvSpPr>
              <p:spPr>
                <a:xfrm>
                  <a:off x="3143250" y="3638550"/>
                  <a:ext cx="1854200" cy="2393950"/>
                </a:xfrm>
                <a:prstGeom prst="roundRect">
                  <a:avLst>
                    <a:gd name="adj" fmla="val 4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p:cNvSpPr/>
                <p:nvPr/>
              </p:nvSpPr>
              <p:spPr>
                <a:xfrm>
                  <a:off x="3333750" y="3863975"/>
                  <a:ext cx="1441450" cy="1943100"/>
                </a:xfrm>
                <a:prstGeom prst="rect">
                  <a:avLst/>
                </a:prstGeom>
                <a:solidFill>
                  <a:srgbClr val="2B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p:nvSpPr>
              <p:spPr>
                <a:xfrm>
                  <a:off x="4016375" y="5861050"/>
                  <a:ext cx="107950" cy="107950"/>
                </a:xfrm>
                <a:prstGeom prst="ellipse">
                  <a:avLst/>
                </a:prstGeom>
                <a:solidFill>
                  <a:srgbClr val="2B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4" name="TextBox 33"/>
              <p:cNvSpPr txBox="1"/>
              <p:nvPr/>
            </p:nvSpPr>
            <p:spPr>
              <a:xfrm>
                <a:off x="1395415" y="3990975"/>
                <a:ext cx="646331" cy="369332"/>
              </a:xfrm>
              <a:prstGeom prst="rect">
                <a:avLst/>
              </a:prstGeom>
              <a:noFill/>
            </p:spPr>
            <p:txBody>
              <a:bodyPr wrap="none" rtlCol="0">
                <a:spAutoFit/>
              </a:bodyPr>
              <a:lstStyle/>
              <a:p>
                <a:r>
                  <a:rPr lang="en-GB" dirty="0" smtClean="0">
                    <a:solidFill>
                      <a:schemeClr val="bg1"/>
                    </a:solidFill>
                    <a:latin typeface="Helvetica" pitchFamily="34" charset="0"/>
                    <a:cs typeface="Helvetica" pitchFamily="34" charset="0"/>
                  </a:rPr>
                  <a:t>iPad</a:t>
                </a:r>
                <a:endParaRPr lang="en-GB" dirty="0">
                  <a:solidFill>
                    <a:schemeClr val="bg1"/>
                  </a:solidFill>
                  <a:latin typeface="Helvetica" pitchFamily="34" charset="0"/>
                  <a:cs typeface="Helvetica" pitchFamily="34" charset="0"/>
                </a:endParaRPr>
              </a:p>
            </p:txBody>
          </p:sp>
        </p:grpSp>
      </p:grpSp>
      <p:sp>
        <p:nvSpPr>
          <p:cNvPr id="41" name="TextBox 40"/>
          <p:cNvSpPr txBox="1"/>
          <p:nvPr/>
        </p:nvSpPr>
        <p:spPr>
          <a:xfrm>
            <a:off x="3700063" y="3133725"/>
            <a:ext cx="1362874" cy="461665"/>
          </a:xfrm>
          <a:prstGeom prst="rect">
            <a:avLst/>
          </a:prstGeom>
          <a:noFill/>
        </p:spPr>
        <p:txBody>
          <a:bodyPr wrap="none" rtlCol="0">
            <a:spAutoFit/>
          </a:bodyPr>
          <a:lstStyle/>
          <a:p>
            <a:r>
              <a:rPr lang="en-GB" sz="2400" b="1" dirty="0" smtClean="0">
                <a:solidFill>
                  <a:schemeClr val="bg1"/>
                </a:solidFill>
                <a:latin typeface="Helvetica" pitchFamily="34" charset="0"/>
                <a:cs typeface="Helvetica" pitchFamily="34" charset="0"/>
              </a:rPr>
              <a:t>buddies</a:t>
            </a:r>
            <a:endParaRPr lang="en-GB" sz="24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sp>
        <p:nvSpPr>
          <p:cNvPr id="37" name="Oval 36"/>
          <p:cNvSpPr/>
          <p:nvPr/>
        </p:nvSpPr>
        <p:spPr>
          <a:xfrm>
            <a:off x="3190875" y="2162175"/>
            <a:ext cx="2381250" cy="238125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095" name="AutoShape 15" descr="data:image/jpeg;base64,/9j/4AAQSkZJRgABAQAAAQABAAD/2wCEAAkGBwgHBhMUBxQWFhUXGB4ZGRQWFxsbHxoeHx0fICAZGx8dKCgiGBwlHB0ZJTIlJSkrLjMuHiszOjMsNyk5LisBCgoKDg0OGxAQGzckICQ0NCwsLi83MSwsLiw0NywsLCw1LCw0LCwsLCwsLC8sLCwsKywsLCwsLCwsLCwsLCwsLP/AABEIAMUBAAMBIgACEQEDEQH/xAAcAAEBAQEAAwEBAAAAAAAAAAAABgcFAQQIAwL/xABFEAACAQIDBQUFAwgHCQAAAAAAAQIDEQQFBhIXITGTBxNBUVMiYXGBkTI2QhQVobGys8HRNVJyc3SS0hYjJDNUYmSC8f/EABkBAQEBAQEBAAAAAAAAAAAAAAACAQMEBf/EACgRAQACAgMAAQIGAwEAAAAAAAABAgNRERITBCExFDJBYYHRInHBI//aAAwDAQACEQMRAD8A3EAAAAAAAAAAAAAAAAAAAAAAAAAAAAAAAAAAAAAAAAAAAAAAAAAAAAAAAAAAAAAAAAAAAAAAAAAAAAAAAAAAAAAAAAAAAAAAAAAAAAAAAAAAAAAAAAAAAAAAAAAAAAAAAGKbw9SepHpxG8PUnqR6cSVB9nxx6h4e9tqreHqT1I9OI3h6k9SPTiSoHjj1B3ttVbw9SepHpxG8PUnqR6cSVA8ceoO9tqreHqT1I9OI3h6k9SPTiSoHjj1B3ttVbw9SepHpxG8PUnqR6cSVA8ceoO9tqreHqT1I9OI3h6k9SPTiSoHjj1B3ttVbw9SepHpxG8PUnqR6cSVA8ceoO9tqreHqT1I9OI3h6k9SPTiSoHjj1B3ttVbw9SepHpxG8PUnqR6cSVA8ceoO9tqreHqT1I9OI3h6k9SPTiSoHjj1B3ttVbw9SepHpxG8PUnqR6cSVA8ceoO9tqreHqT1I9OI3h6k9SPTiSoHjj1B3ttVbw9SepHpxG8PUnqR6cSVA8ceoO9tqreHqT1I9OI3h6k9SPTiSoHjj1B3ttVbw9SepHpxG8PUnqR6cSVA8ceoO9tqreHqT1I9OI3h6k9SPTiSoHjj1B3tsAB0SAAADoZVkeaZvf8ANtGc0uDkrJX8tqVlf3XPdxmjtQ4LCyqYqg4wgnKUu8pOyXN2Um38iZvWJ4mW9Z04QAKYAAAAAAAAAH6UKFbEzthoym/KMXJ/RAfmD9cVhcTg6uzjIShK19mcXF2fjZ8T8gAAAAAAAAAB/VKnUrTtRi5Pyim39EB/IP3xWCxeCt+WU509rilOLjdeava6PwMAAGgAAAAAHh3twPJXaF0lhtS0assTUnDYlFLZtxum+N0/Im94pHMtiszPENdyzA0csy+nSwytGEVFfxb97d2/eyH1VrzJ8VlmJw9BVXKUZ01LZWzfir8Xe1/caEZlqbQGAy7K6+IVao5RTmovZtdvguV7XZ8vD0m3+b15O3H0ZuDSMk7OMDmOT0atatVi6lOM2ls2W0k+F17z2a3ZVhHD/cYion5yjGS+it+s90/JxxPHLz+VmXA6+ptO43TmMUMZZqSbhUjyklz58mrq69/idTSehsZqCj3taXdUb8JNXlO3PZXDh4Xf0Z0nJWK9ufomKzM8JQGsrssyfZ9qtiL+50/9BL630XQ03gIVcPVlNSqKGzKKurxlK91/Zta3iRX5FLTxCpx2iOUcC20t2e4nN8JGrmE+6pyV4xSvKS8JceEU/Dnf3FG+yzJ9n2a2Iv8AGn/o/iLfJx1njkjFaY5ZMbZ2Zfcuh8an72ZnmrtFYzTtPvIS7yje23azi3yUlx4PldePlwvofZl9y6HxqfvZnH5N4tiiY3/a8UTF+JQXar97X/dQ/XIkDatQ6Gwef5u62Mq1I+yo7MNlcr8byT8/I5OL7K8A6T/Iq9VS8O82JL6RUX+k3F8jHWsRMsvitMzLKwe7jMqxuDzaWHqRvVUlDZjxu3a1vNNNNe5+Be5T2WqVFPN6zUn+Cklw921JO/0+p6L5aUjmZc60mfszUGrYjsryx0/+Gr1k/Bz2JL6KMf1kBqXT2N07jVDGWalxhUjyklz+DV1de/x5mUzUvPES22O1fu5AKzSehsZn9BVa8u6pN8Ha8p257K4WXvf0ZWrssyfZ41sRf407fTY/iTb5GOs8TLYx2mOWTGt9j/3cq/4iX7umTGqez7FZPhZVcDPvaceMk1aUV58OEkvF8LeXiU/Y/wDdyr/iJfu6Zy+Ret8XNVY6zW/EuJ2xf0nh/wC7l+0jPzQO2P8ApPD/AN3L9pH96c7N4ZhlEKuZ1KlOU/aUIqPCL5Xunxa4/OxWLJWmKs2Zes2vPDPAd7WWT5dkWZKjgKk6kkr1HLZtFvlFWS424v4o4J6K2i0cw5zHE8AAKYAAAdjINTZlkEJrLnFKbTe1G/L/AOnHC5mTWLRxLYmY+z6VMRz/AFlnOZUatDEyh3bk07Qs7RldcfkjbjCNO5dRzXWcKWJ4wlVm5LzUdqVvg9m3zPnfFiv+Vp/R6c3P0iHRyzWeqVhIwy6KlCEVBbNFysoqyV17i00Jn+eZriakM7pOKjFSjPupQvxs078H4cilx+KwuS5VOpUVqdKN9mCXJeEVwRytNawy/UeKnDBQqxcY7T7xRSte3DZkyb3i9ZmKfy2I6zHMuN2wUlPTtJrmqySfxhPh9bfQtcHhqeDwkKdBWjCKil7krIju1x7OmYN+FaP7My2jJSjePJkWn/zr/P8AxUfmljeadoGoHmNT8mqRhBTkoxUIPgm0ruSbbselmGp8z1NGjh80cHHvoPajHZld3j4O1rSfgcXN6U8JmlWGJWzJTldPh4vjx8H5n95fTqUMXRqVYyUFUh7bT2ftJ8+XJN/I+lGOkRzEPL2mZ4mX0QkoRtBcFyRnuTUtfxzynPMk+6c13kNuk4qL52Sd/Z5q3Hh4mhmXV+1LH4as4YrCwhOLtKMqjTT8uR87DW1uYrET/t6bzEccyv8AUmHhitP4iFTk6U/l7Ls/k7M5HZj9yqHxqfvZkpX7R8xx2AqKGEWy4STnGUmopq129m3Aq+zH7lUPjU/ezKvjtTFxbf8AbItFr/TTgdoOrs4yjO+5y6UYRUIyvsJtt357V1bh5FbozNa+dacpVsXbbe0pWVk9mTje3hdIzPtWlFatd2v+VD9cjQezjD1sNo+isRFxb25Was7Ocmn81Z/MrLSsYazx9U0tM5Jhz3hKVXtZvJcY4XvF/a2ti/8AlkdnWucV8j09OrhEtu8Yx2uKW00r28bK5zKdSO9aS/8ADt8+8T/Uft2mUKtfSNTuYuVpQk0lfgpK7+C5/Aj73pE/sr7Vtw4vZ1q3Nc4zadHM5Ka7tzUtlRaacVb2bJp7Xl4HR7WcPCppJzlzpzjJP4+y/wBEiT7IqNSpqKc4JuEaMk5eCblCyv5tJ/QsO1aSWi6qfjKCX+ZP9SZ1vEV+RER+yYmZxzyqMFhqeDwcKdFWjCKil7krIybMu0TPaGc1HRcO7hOSVLZVmotrjL7V2lzT+Rr0JKcE48mro+es5weJ/PtalsS7x1ZpQtxd5O1l4p+DJ+LWtpns3NMxEcPoW0alP2ldNcn7yN7LaMcNlWKhDlDF1Ir4KMF/AsoLZgr+RI9mslPBYxx5PGVWvmoHGv5LfwufzQ/XUGnPz5qrDSxKvRpQcp3/ABPa9mHvTtd+5W8Tpasz2lp/JpVZWc/s04v8Uny+S4t+5HjG55TwOpaOHxHBVoNxl/3p/Z/9l+lJeJ6PaFp957kl8Or1aV5QX9b+tD5pK3vSNr9ZrF/syfpEzX7sVr1quIrSnXblKTcpSfNt8W/qfweFxPJ9d4wAAAAAC5gAb9/tRkH/AFeH6sP5mK5dmjynUka9H2tirKVl+KLbTSfvi3Y5YOGPBWnMbdLZJs3nDan07mmC416OzJWlCrKMXZ81KMvD9B6eF1HpDLMSqWAnQhtXu6ajGCsm7ymrR8Lc73ZiJ5Of4Su5V7TpqHafnGV5hp6EcDXpVJd9F7MKkZO2zPjZPlxR40Tr3BwwEKGdy2JQSjGq7uMkuW0/wyS4XfB2ve5mAL/D16dJT6z25fQSz/JJwusTQa8+9h/Mh+1LO8qzLJqdPAVoVJKspNQe1w2Jq91w5tePiZoeSafFilu3LbZZmOGr6Q7QMDWwUKWdy7upFKPeS+zO3Jt/hl534eXOyrFnuSzjdYmg1597D+Z8+Hgy3xKzPMTw2M0xDZ9YakySrp3EU6OIpTnOnKMYwmpXbXL2b2PR7PdRZNgtMUqWMr04Ti53jN7Nr1JNcXw5NeJk4K/C16def3Z6zzy+glnmRz4rEYd+/vYfzOfmmt9P5dRbVaNWXhCk1Nv3XXsr5tGGHkiPh1/WVTnl2nqbG/7U/lqS29q+xfhs22dj4bHC9ufGxrGU63yDMaKbrRpS8YVWoNPyu+Evk2YaDrk+PW/H7Irkmrfq+p8gw1O9TE0fhGpGT+Sjdv6GX6/1bDUNWNPApqjB7V5KznK1tq3gkm7ePF3JA8k4/jVpPP3bbLNo4afojXmChl8KGdy2JQSjGq7uMorltNfZklwu+Dte93YslqLInG6xWHt599D+Z8/Hgy/xK2nmPo2uaYjhrmq+0HL8LgpQyWfeVZKynH7ML/ivyk/JK/vPR7Lc4yvLchqRx9alTk6zajOcYtrYpq9m+V0/oZkCvw1enWE+s88rjtRzTB47M8PLLKsJ7MX7VOaey9pNcVyfiWem9a5Xj8nhLMq1KlVXszjOcY8V+JJ/hfP9HgYoBb49ZpFdEZZiZlVavw+T0NSKrl9WlUpVbyahJTUJ+O0o8dhyalbxW0lyOTqGpgKmKX5vUUuPCKSVrKyduDlfbd14NLmrLlg61pxx9fsmbcgALSAAAAAAAAAAAAAAAAAAAAAAAAAAAAAAAAAAAAAAAAAADZN22nvKr1GN22nvKr1GWIPj+2Tb3dK6R27bT3lV6jG7bT3lV6jLED2ybOldI7dtp7yq9Rjdtp7yq9RliB7ZNnSukdu2095Veoxu2095VeoyxA9smzpXSO3bae8qvUY3bae8qvUZYge2TZ0rpHbttPeVXqMbttPeVXqMsQPbJs6V0jt22nvKr1GN22nvKr1GWIHtk2dK6R27bT3lV6jG7bT3lV6jLED2ybOldI7dtp7yq9Rjdtp7yq9RliB7ZNnSukdu2095Veoxu2095VeoyxA9smzpXSO3bae8qvUY3bae8qvUZYge2TZ0rpHbttPeVXqMbttPeVXqMsQPbJs6V0jt22nvKr1GN22nvKr1GWIHtk2dK6R27bT3lV6jG7bT3lV6jLED2ybOldI7dtp7yq9Rjdtp7yq9RliB7ZNnSukdu2095Veoxu2095VeoyxA9smzpXQADkoAAAAAAAAAAAAAAAAAAAAAAAAAAAAAAAAAAAAAAAAAAAAAAAAAAAAAAAAAAAAAAAAAAAAAAAAAAAAAAAAAAAAAAAAAAAAAAAAAAAAAAAAAAAAAAAAAAAAAAAAAAAAA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2" name="Group 37"/>
          <p:cNvGrpSpPr/>
          <p:nvPr/>
        </p:nvGrpSpPr>
        <p:grpSpPr>
          <a:xfrm>
            <a:off x="794217" y="3332069"/>
            <a:ext cx="2862262" cy="1809750"/>
            <a:chOff x="794217" y="3332069"/>
            <a:chExt cx="2862262" cy="1809750"/>
          </a:xfrm>
        </p:grpSpPr>
        <p:pic>
          <p:nvPicPr>
            <p:cNvPr id="46098" name="Picture 18"/>
            <p:cNvPicPr>
              <a:picLocks noChangeAspect="1" noChangeArrowheads="1"/>
            </p:cNvPicPr>
            <p:nvPr/>
          </p:nvPicPr>
          <p:blipFill>
            <a:blip r:embed="rId3" cstate="print"/>
            <a:srcRect t="3932"/>
            <a:stretch>
              <a:fillRect/>
            </a:stretch>
          </p:blipFill>
          <p:spPr bwMode="auto">
            <a:xfrm>
              <a:off x="794217" y="3988172"/>
              <a:ext cx="2428875" cy="869298"/>
            </a:xfrm>
            <a:prstGeom prst="rect">
              <a:avLst/>
            </a:prstGeom>
            <a:noFill/>
            <a:ln w="9525">
              <a:noFill/>
              <a:miter lim="800000"/>
              <a:headEnd/>
              <a:tailEnd/>
            </a:ln>
          </p:spPr>
        </p:pic>
        <p:pic>
          <p:nvPicPr>
            <p:cNvPr id="46093" name="Picture 13" descr="C:\Temp\stickman.png"/>
            <p:cNvPicPr>
              <a:picLocks noChangeAspect="1" noChangeArrowheads="1"/>
            </p:cNvPicPr>
            <p:nvPr/>
          </p:nvPicPr>
          <p:blipFill>
            <a:blip r:embed="rId4" cstate="print">
              <a:lum bright="100000"/>
            </a:blip>
            <a:srcRect/>
            <a:stretch>
              <a:fillRect/>
            </a:stretch>
          </p:blipFill>
          <p:spPr bwMode="auto">
            <a:xfrm>
              <a:off x="2989729" y="3332069"/>
              <a:ext cx="666750" cy="1809750"/>
            </a:xfrm>
            <a:prstGeom prst="rect">
              <a:avLst/>
            </a:prstGeom>
            <a:noFill/>
          </p:spPr>
        </p:pic>
      </p:grpSp>
      <p:grpSp>
        <p:nvGrpSpPr>
          <p:cNvPr id="3" name="Group 38"/>
          <p:cNvGrpSpPr/>
          <p:nvPr/>
        </p:nvGrpSpPr>
        <p:grpSpPr>
          <a:xfrm>
            <a:off x="4990167" y="3332069"/>
            <a:ext cx="3436657" cy="1809750"/>
            <a:chOff x="4990167" y="3332069"/>
            <a:chExt cx="3436657" cy="1809750"/>
          </a:xfrm>
        </p:grpSpPr>
        <p:grpSp>
          <p:nvGrpSpPr>
            <p:cNvPr id="4" name="Group 29"/>
            <p:cNvGrpSpPr/>
            <p:nvPr/>
          </p:nvGrpSpPr>
          <p:grpSpPr>
            <a:xfrm>
              <a:off x="5435973" y="3985183"/>
              <a:ext cx="2990851" cy="870324"/>
              <a:chOff x="5480236" y="4262530"/>
              <a:chExt cx="2990851" cy="870324"/>
            </a:xfrm>
          </p:grpSpPr>
          <p:sp>
            <p:nvSpPr>
              <p:cNvPr id="16" name="Rectangle 15"/>
              <p:cNvSpPr/>
              <p:nvPr/>
            </p:nvSpPr>
            <p:spPr>
              <a:xfrm>
                <a:off x="5480796" y="4262530"/>
                <a:ext cx="2984500" cy="870324"/>
              </a:xfrm>
              <a:prstGeom prst="rect">
                <a:avLst/>
              </a:prstGeom>
              <a:solidFill>
                <a:srgbClr val="ED2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5480236" y="4723464"/>
                <a:ext cx="2990851" cy="369332"/>
              </a:xfrm>
              <a:prstGeom prst="rect">
                <a:avLst/>
              </a:prstGeom>
              <a:noFill/>
            </p:spPr>
            <p:txBody>
              <a:bodyPr wrap="square" rtlCol="0">
                <a:spAutoFit/>
              </a:bodyPr>
              <a:lstStyle/>
              <a:p>
                <a:pPr algn="ctr"/>
                <a:r>
                  <a:rPr lang="en-GB" dirty="0" smtClean="0">
                    <a:solidFill>
                      <a:schemeClr val="bg1"/>
                    </a:solidFill>
                    <a:latin typeface="Helvetica" pitchFamily="34" charset="0"/>
                    <a:cs typeface="Helvetica" pitchFamily="34" charset="0"/>
                  </a:rPr>
                  <a:t>herebemonstersgame.com</a:t>
                </a:r>
                <a:endParaRPr lang="en-GB" dirty="0">
                  <a:solidFill>
                    <a:schemeClr val="bg1"/>
                  </a:solidFill>
                  <a:latin typeface="Helvetica" pitchFamily="34" charset="0"/>
                  <a:cs typeface="Helvetica" pitchFamily="34" charset="0"/>
                </a:endParaRPr>
              </a:p>
            </p:txBody>
          </p:sp>
          <p:pic>
            <p:nvPicPr>
              <p:cNvPr id="46100" name="Picture 20"/>
              <p:cNvPicPr>
                <a:picLocks noChangeAspect="1" noChangeArrowheads="1"/>
              </p:cNvPicPr>
              <p:nvPr/>
            </p:nvPicPr>
            <p:blipFill>
              <a:blip r:embed="rId5" cstate="print"/>
              <a:srcRect/>
              <a:stretch>
                <a:fillRect/>
              </a:stretch>
            </p:blipFill>
            <p:spPr bwMode="auto">
              <a:xfrm>
                <a:off x="6722605" y="4316227"/>
                <a:ext cx="500883" cy="484187"/>
              </a:xfrm>
              <a:prstGeom prst="rect">
                <a:avLst/>
              </a:prstGeom>
              <a:noFill/>
              <a:ln w="9525">
                <a:noFill/>
                <a:miter lim="800000"/>
                <a:headEnd/>
                <a:tailEnd/>
              </a:ln>
            </p:spPr>
          </p:pic>
        </p:grpSp>
        <p:pic>
          <p:nvPicPr>
            <p:cNvPr id="12" name="Picture 13" descr="C:\Temp\stickman.png"/>
            <p:cNvPicPr>
              <a:picLocks noChangeAspect="1" noChangeArrowheads="1"/>
            </p:cNvPicPr>
            <p:nvPr/>
          </p:nvPicPr>
          <p:blipFill>
            <a:blip r:embed="rId4" cstate="print">
              <a:lum bright="100000"/>
            </a:blip>
            <a:srcRect/>
            <a:stretch>
              <a:fillRect/>
            </a:stretch>
          </p:blipFill>
          <p:spPr bwMode="auto">
            <a:xfrm>
              <a:off x="4990167" y="3332069"/>
              <a:ext cx="666750" cy="1809750"/>
            </a:xfrm>
            <a:prstGeom prst="rect">
              <a:avLst/>
            </a:prstGeom>
            <a:noFill/>
          </p:spPr>
        </p:pic>
      </p:grpSp>
      <p:grpSp>
        <p:nvGrpSpPr>
          <p:cNvPr id="5" name="Group 35"/>
          <p:cNvGrpSpPr/>
          <p:nvPr/>
        </p:nvGrpSpPr>
        <p:grpSpPr>
          <a:xfrm>
            <a:off x="3262315" y="860500"/>
            <a:ext cx="1442139" cy="1809750"/>
            <a:chOff x="1395415" y="3298900"/>
            <a:chExt cx="1442139" cy="1809750"/>
          </a:xfrm>
        </p:grpSpPr>
        <p:pic>
          <p:nvPicPr>
            <p:cNvPr id="27" name="Picture 13" descr="C:\Temp\stickman.png"/>
            <p:cNvPicPr>
              <a:picLocks noChangeAspect="1" noChangeArrowheads="1"/>
            </p:cNvPicPr>
            <p:nvPr/>
          </p:nvPicPr>
          <p:blipFill>
            <a:blip r:embed="rId4" cstate="print">
              <a:lum bright="100000"/>
            </a:blip>
            <a:srcRect/>
            <a:stretch>
              <a:fillRect/>
            </a:stretch>
          </p:blipFill>
          <p:spPr bwMode="auto">
            <a:xfrm>
              <a:off x="2170804" y="3298900"/>
              <a:ext cx="666750" cy="1809750"/>
            </a:xfrm>
            <a:prstGeom prst="rect">
              <a:avLst/>
            </a:prstGeom>
            <a:noFill/>
          </p:spPr>
        </p:pic>
        <p:grpSp>
          <p:nvGrpSpPr>
            <p:cNvPr id="6" name="Group 34"/>
            <p:cNvGrpSpPr/>
            <p:nvPr/>
          </p:nvGrpSpPr>
          <p:grpSpPr>
            <a:xfrm>
              <a:off x="1395415" y="3396204"/>
              <a:ext cx="646331" cy="964103"/>
              <a:chOff x="1395415" y="3396204"/>
              <a:chExt cx="646331" cy="964103"/>
            </a:xfrm>
          </p:grpSpPr>
          <p:grpSp>
            <p:nvGrpSpPr>
              <p:cNvPr id="7" name="Group 25"/>
              <p:cNvGrpSpPr/>
              <p:nvPr/>
            </p:nvGrpSpPr>
            <p:grpSpPr>
              <a:xfrm>
                <a:off x="1468754" y="3396204"/>
                <a:ext cx="502245" cy="648447"/>
                <a:chOff x="3143250" y="3638550"/>
                <a:chExt cx="1854200" cy="2393950"/>
              </a:xfrm>
            </p:grpSpPr>
            <p:sp>
              <p:nvSpPr>
                <p:cNvPr id="23" name="Rounded Rectangle 22"/>
                <p:cNvSpPr/>
                <p:nvPr/>
              </p:nvSpPr>
              <p:spPr>
                <a:xfrm>
                  <a:off x="3143250" y="3638550"/>
                  <a:ext cx="1854200" cy="2393950"/>
                </a:xfrm>
                <a:prstGeom prst="roundRect">
                  <a:avLst>
                    <a:gd name="adj" fmla="val 4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p:cNvSpPr/>
                <p:nvPr/>
              </p:nvSpPr>
              <p:spPr>
                <a:xfrm>
                  <a:off x="3333750" y="3863975"/>
                  <a:ext cx="1441450" cy="1943100"/>
                </a:xfrm>
                <a:prstGeom prst="rect">
                  <a:avLst/>
                </a:prstGeom>
                <a:solidFill>
                  <a:srgbClr val="2B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p:nvSpPr>
              <p:spPr>
                <a:xfrm>
                  <a:off x="4016375" y="5861050"/>
                  <a:ext cx="107950" cy="107950"/>
                </a:xfrm>
                <a:prstGeom prst="ellipse">
                  <a:avLst/>
                </a:prstGeom>
                <a:solidFill>
                  <a:srgbClr val="2B2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4" name="TextBox 33"/>
              <p:cNvSpPr txBox="1"/>
              <p:nvPr/>
            </p:nvSpPr>
            <p:spPr>
              <a:xfrm>
                <a:off x="1395415" y="3990975"/>
                <a:ext cx="646331" cy="369332"/>
              </a:xfrm>
              <a:prstGeom prst="rect">
                <a:avLst/>
              </a:prstGeom>
              <a:noFill/>
            </p:spPr>
            <p:txBody>
              <a:bodyPr wrap="none" rtlCol="0">
                <a:spAutoFit/>
              </a:bodyPr>
              <a:lstStyle/>
              <a:p>
                <a:r>
                  <a:rPr lang="en-GB" dirty="0" smtClean="0">
                    <a:solidFill>
                      <a:schemeClr val="bg1"/>
                    </a:solidFill>
                    <a:latin typeface="Helvetica" pitchFamily="34" charset="0"/>
                    <a:cs typeface="Helvetica" pitchFamily="34" charset="0"/>
                  </a:rPr>
                  <a:t>iPad</a:t>
                </a:r>
                <a:endParaRPr lang="en-GB" dirty="0">
                  <a:solidFill>
                    <a:schemeClr val="bg1"/>
                  </a:solidFill>
                  <a:latin typeface="Helvetica" pitchFamily="34" charset="0"/>
                  <a:cs typeface="Helvetica" pitchFamily="34" charset="0"/>
                </a:endParaRPr>
              </a:p>
            </p:txBody>
          </p:sp>
        </p:grpSp>
      </p:grpSp>
      <p:sp>
        <p:nvSpPr>
          <p:cNvPr id="41" name="TextBox 40"/>
          <p:cNvSpPr txBox="1"/>
          <p:nvPr/>
        </p:nvSpPr>
        <p:spPr>
          <a:xfrm>
            <a:off x="3700063" y="3133725"/>
            <a:ext cx="1362874" cy="461665"/>
          </a:xfrm>
          <a:prstGeom prst="rect">
            <a:avLst/>
          </a:prstGeom>
          <a:noFill/>
        </p:spPr>
        <p:txBody>
          <a:bodyPr wrap="none" rtlCol="0">
            <a:spAutoFit/>
          </a:bodyPr>
          <a:lstStyle/>
          <a:p>
            <a:r>
              <a:rPr lang="en-GB" sz="2400" b="1" dirty="0" smtClean="0">
                <a:solidFill>
                  <a:schemeClr val="bg1"/>
                </a:solidFill>
                <a:latin typeface="Helvetica" pitchFamily="34" charset="0"/>
                <a:cs typeface="Helvetica" pitchFamily="34" charset="0"/>
              </a:rPr>
              <a:t>buddies</a:t>
            </a:r>
            <a:endParaRPr lang="en-GB" sz="2400" b="1" dirty="0">
              <a:solidFill>
                <a:schemeClr val="bg1"/>
              </a:solidFill>
              <a:latin typeface="Helvetica" pitchFamily="34" charset="0"/>
              <a:cs typeface="Helvetica" pitchFamily="34" charset="0"/>
            </a:endParaRPr>
          </a:p>
        </p:txBody>
      </p:sp>
      <p:pic>
        <p:nvPicPr>
          <p:cNvPr id="66566" name="Picture 6" descr="http://upload.wikimedia.org/wikipedia/en/5/55/Kongregate_logo.jpg"/>
          <p:cNvPicPr>
            <a:picLocks noChangeAspect="1" noChangeArrowheads="1"/>
          </p:cNvPicPr>
          <p:nvPr/>
        </p:nvPicPr>
        <p:blipFill>
          <a:blip r:embed="rId6" cstate="print"/>
          <a:srcRect/>
          <a:stretch>
            <a:fillRect/>
          </a:stretch>
        </p:blipFill>
        <p:spPr bwMode="auto">
          <a:xfrm>
            <a:off x="1724398" y="2070235"/>
            <a:ext cx="1081555" cy="1182501"/>
          </a:xfrm>
          <a:prstGeom prst="rect">
            <a:avLst/>
          </a:prstGeom>
          <a:noFill/>
        </p:spPr>
      </p:pic>
      <p:pic>
        <p:nvPicPr>
          <p:cNvPr id="66568" name="Picture 8" descr="http://www.underconsideration.com/brandnew/archives/spil_games_logo_detail.jpg"/>
          <p:cNvPicPr>
            <a:picLocks noChangeAspect="1" noChangeArrowheads="1"/>
          </p:cNvPicPr>
          <p:nvPr/>
        </p:nvPicPr>
        <p:blipFill>
          <a:blip r:embed="rId7" cstate="print"/>
          <a:srcRect/>
          <a:stretch>
            <a:fillRect/>
          </a:stretch>
        </p:blipFill>
        <p:spPr bwMode="auto">
          <a:xfrm>
            <a:off x="5821269" y="2393690"/>
            <a:ext cx="1960096" cy="491732"/>
          </a:xfrm>
          <a:prstGeom prst="rect">
            <a:avLst/>
          </a:prstGeom>
          <a:noFill/>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sp>
        <p:nvSpPr>
          <p:cNvPr id="2" name="TextBox 1"/>
          <p:cNvSpPr txBox="1"/>
          <p:nvPr/>
        </p:nvSpPr>
        <p:spPr>
          <a:xfrm>
            <a:off x="399822" y="787798"/>
            <a:ext cx="4512774" cy="1446550"/>
          </a:xfrm>
          <a:prstGeom prst="rect">
            <a:avLst/>
          </a:prstGeom>
          <a:noFill/>
        </p:spPr>
        <p:txBody>
          <a:bodyPr wrap="none" rtlCol="0">
            <a:spAutoFit/>
          </a:bodyPr>
          <a:lstStyle/>
          <a:p>
            <a:r>
              <a:rPr lang="en-GB" sz="8800" b="1" dirty="0" smtClean="0">
                <a:latin typeface="Helvetica" pitchFamily="34" charset="0"/>
                <a:cs typeface="Helvetica" pitchFamily="34" charset="0"/>
              </a:rPr>
              <a:t>location</a:t>
            </a:r>
            <a:endParaRPr lang="en-GB" sz="8000" b="1" dirty="0">
              <a:latin typeface="Helvetica" pitchFamily="34" charset="0"/>
              <a:cs typeface="Helvetica" pitchFamily="34" charset="0"/>
            </a:endParaRPr>
          </a:p>
        </p:txBody>
      </p:sp>
      <p:sp>
        <p:nvSpPr>
          <p:cNvPr id="3" name="TextBox 2"/>
          <p:cNvSpPr txBox="1"/>
          <p:nvPr/>
        </p:nvSpPr>
        <p:spPr>
          <a:xfrm>
            <a:off x="399822" y="2018950"/>
            <a:ext cx="4766048" cy="1446550"/>
          </a:xfrm>
          <a:prstGeom prst="rect">
            <a:avLst/>
          </a:prstGeom>
          <a:noFill/>
        </p:spPr>
        <p:txBody>
          <a:bodyPr wrap="none" rtlCol="0">
            <a:spAutoFit/>
          </a:bodyPr>
          <a:lstStyle/>
          <a:p>
            <a:r>
              <a:rPr lang="en-GB" sz="8800" b="1" dirty="0" smtClean="0">
                <a:solidFill>
                  <a:schemeClr val="bg1"/>
                </a:solidFill>
                <a:latin typeface="Helvetica" pitchFamily="34" charset="0"/>
                <a:cs typeface="Helvetica" pitchFamily="34" charset="0"/>
              </a:rPr>
              <a:t>episodic</a:t>
            </a:r>
            <a:endParaRPr lang="en-GB" sz="8000" b="1" dirty="0">
              <a:solidFill>
                <a:schemeClr val="bg1"/>
              </a:solidFill>
              <a:latin typeface="Helvetica" pitchFamily="34" charset="0"/>
              <a:cs typeface="Helvetica" pitchFamily="34" charset="0"/>
            </a:endParaRPr>
          </a:p>
        </p:txBody>
      </p:sp>
      <p:sp>
        <p:nvSpPr>
          <p:cNvPr id="4" name="TextBox 3"/>
          <p:cNvSpPr txBox="1"/>
          <p:nvPr/>
        </p:nvSpPr>
        <p:spPr>
          <a:xfrm>
            <a:off x="399822" y="3250102"/>
            <a:ext cx="6583854" cy="1446550"/>
          </a:xfrm>
          <a:prstGeom prst="rect">
            <a:avLst/>
          </a:prstGeom>
          <a:noFill/>
        </p:spPr>
        <p:txBody>
          <a:bodyPr wrap="none" rtlCol="0">
            <a:spAutoFit/>
          </a:bodyPr>
          <a:lstStyle/>
          <a:p>
            <a:r>
              <a:rPr lang="en-GB" sz="8800" b="1" dirty="0" smtClean="0">
                <a:latin typeface="Helvetica" pitchFamily="34" charset="0"/>
                <a:cs typeface="Helvetica" pitchFamily="34" charset="0"/>
              </a:rPr>
              <a:t>multi-player</a:t>
            </a:r>
            <a:endParaRPr lang="en-GB" sz="8000" b="1" dirty="0">
              <a:latin typeface="Helvetica" pitchFamily="34" charset="0"/>
              <a:cs typeface="Helvetica" pitchFamily="34" charset="0"/>
            </a:endParaRPr>
          </a:p>
        </p:txBody>
      </p:sp>
      <p:sp>
        <p:nvSpPr>
          <p:cNvPr id="5" name="TextBox 4"/>
          <p:cNvSpPr txBox="1"/>
          <p:nvPr/>
        </p:nvSpPr>
        <p:spPr>
          <a:xfrm>
            <a:off x="399822" y="4481254"/>
            <a:ext cx="2630848" cy="1446550"/>
          </a:xfrm>
          <a:prstGeom prst="rect">
            <a:avLst/>
          </a:prstGeom>
          <a:noFill/>
        </p:spPr>
        <p:txBody>
          <a:bodyPr wrap="none" rtlCol="0">
            <a:spAutoFit/>
          </a:bodyPr>
          <a:lstStyle/>
          <a:p>
            <a:r>
              <a:rPr lang="en-GB" sz="8800" b="1" dirty="0" smtClean="0">
                <a:solidFill>
                  <a:schemeClr val="bg1"/>
                </a:solidFill>
                <a:latin typeface="Helvetica" pitchFamily="34" charset="0"/>
                <a:cs typeface="Helvetica" pitchFamily="34" charset="0"/>
              </a:rPr>
              <a:t>RPG</a:t>
            </a:r>
            <a:endParaRPr lang="en-GB" sz="80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sp>
        <p:nvSpPr>
          <p:cNvPr id="2" name="TextBox 1"/>
          <p:cNvSpPr txBox="1"/>
          <p:nvPr/>
        </p:nvSpPr>
        <p:spPr>
          <a:xfrm>
            <a:off x="0" y="2895599"/>
            <a:ext cx="9144000" cy="923330"/>
          </a:xfrm>
          <a:prstGeom prst="rect">
            <a:avLst/>
          </a:prstGeom>
          <a:noFill/>
        </p:spPr>
        <p:txBody>
          <a:bodyPr wrap="square" rtlCol="0">
            <a:spAutoFit/>
          </a:bodyPr>
          <a:lstStyle/>
          <a:p>
            <a:pPr algn="ctr"/>
            <a:r>
              <a:rPr lang="en-GB" sz="5400" dirty="0" smtClean="0"/>
              <a:t>WHO AM I?</a:t>
            </a:r>
            <a:endParaRPr lang="en-GB" sz="5400"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pic>
        <p:nvPicPr>
          <p:cNvPr id="53252" name="Picture 4"/>
          <p:cNvPicPr>
            <a:picLocks noChangeAspect="1" noChangeArrowheads="1"/>
          </p:cNvPicPr>
          <p:nvPr/>
        </p:nvPicPr>
        <p:blipFill>
          <a:blip r:embed="rId3" cstate="print"/>
          <a:srcRect r="3030" b="4509"/>
          <a:stretch>
            <a:fillRect/>
          </a:stretch>
        </p:blipFill>
        <p:spPr bwMode="auto">
          <a:xfrm>
            <a:off x="0" y="0"/>
            <a:ext cx="9144000" cy="6858000"/>
          </a:xfrm>
          <a:prstGeom prst="rect">
            <a:avLst/>
          </a:prstGeom>
          <a:noFill/>
          <a:ln w="9525">
            <a:noFill/>
            <a:miter lim="800000"/>
            <a:headEnd/>
            <a:tailEnd/>
          </a:ln>
        </p:spPr>
      </p:pic>
      <p:grpSp>
        <p:nvGrpSpPr>
          <p:cNvPr id="8" name="Group 7"/>
          <p:cNvGrpSpPr/>
          <p:nvPr/>
        </p:nvGrpSpPr>
        <p:grpSpPr>
          <a:xfrm>
            <a:off x="6771713" y="4932829"/>
            <a:ext cx="3028949" cy="3028949"/>
            <a:chOff x="6771713" y="4932829"/>
            <a:chExt cx="3028949" cy="3028949"/>
          </a:xfrm>
        </p:grpSpPr>
        <p:sp>
          <p:nvSpPr>
            <p:cNvPr id="9" name="Oval 8"/>
            <p:cNvSpPr/>
            <p:nvPr/>
          </p:nvSpPr>
          <p:spPr>
            <a:xfrm>
              <a:off x="6771713" y="4932829"/>
              <a:ext cx="3028949" cy="3028949"/>
            </a:xfrm>
            <a:prstGeom prst="ellipse">
              <a:avLst/>
            </a:pr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p:cNvSpPr txBox="1"/>
            <p:nvPr/>
          </p:nvSpPr>
          <p:spPr>
            <a:xfrm rot="20304124">
              <a:off x="7444519" y="5447891"/>
              <a:ext cx="1390124" cy="1200329"/>
            </a:xfrm>
            <a:prstGeom prst="rect">
              <a:avLst/>
            </a:prstGeom>
            <a:noFill/>
          </p:spPr>
          <p:txBody>
            <a:bodyPr wrap="none" rtlCol="0">
              <a:spAutoFit/>
            </a:bodyPr>
            <a:lstStyle/>
            <a:p>
              <a:pPr algn="ctr"/>
              <a:r>
                <a:rPr lang="en-GB" sz="3600" b="1" dirty="0" smtClean="0">
                  <a:solidFill>
                    <a:schemeClr val="bg1"/>
                  </a:solidFill>
                  <a:latin typeface="Helvetica" pitchFamily="34" charset="0"/>
                  <a:cs typeface="Helvetica" pitchFamily="34" charset="0"/>
                </a:rPr>
                <a:t>3500</a:t>
              </a:r>
            </a:p>
            <a:p>
              <a:pPr algn="ctr"/>
              <a:r>
                <a:rPr lang="en-GB" sz="3600" b="1" dirty="0" smtClean="0">
                  <a:solidFill>
                    <a:schemeClr val="bg1"/>
                  </a:solidFill>
                  <a:latin typeface="Helvetica" pitchFamily="34" charset="0"/>
                  <a:cs typeface="Helvetica" pitchFamily="34" charset="0"/>
                </a:rPr>
                <a:t>items</a:t>
              </a:r>
              <a:endParaRPr lang="en-GB" sz="3600" b="1" dirty="0">
                <a:solidFill>
                  <a:schemeClr val="bg1"/>
                </a:solidFill>
                <a:latin typeface="Helvetica" pitchFamily="34" charset="0"/>
                <a:cs typeface="Helvetica" pitchFamily="34" charset="0"/>
              </a:endParaRPr>
            </a:p>
          </p:txBody>
        </p:sp>
      </p:gr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l="1423" r="5464" b="5013"/>
          <a:stretch>
            <a:fillRect/>
          </a:stretch>
        </p:blipFill>
        <p:spPr bwMode="auto">
          <a:xfrm>
            <a:off x="0" y="0"/>
            <a:ext cx="9144000" cy="6858000"/>
          </a:xfrm>
          <a:prstGeom prst="rect">
            <a:avLst/>
          </a:prstGeom>
          <a:noFill/>
          <a:ln w="9525">
            <a:noFill/>
            <a:miter lim="800000"/>
            <a:headEnd/>
            <a:tailEnd/>
          </a:ln>
        </p:spPr>
      </p:pic>
      <p:grpSp>
        <p:nvGrpSpPr>
          <p:cNvPr id="3" name="Group 2"/>
          <p:cNvGrpSpPr/>
          <p:nvPr/>
        </p:nvGrpSpPr>
        <p:grpSpPr>
          <a:xfrm>
            <a:off x="6771713" y="4932829"/>
            <a:ext cx="3028949" cy="3028949"/>
            <a:chOff x="6771713" y="4932829"/>
            <a:chExt cx="3028949" cy="3028949"/>
          </a:xfrm>
        </p:grpSpPr>
        <p:sp>
          <p:nvSpPr>
            <p:cNvPr id="4" name="Oval 3"/>
            <p:cNvSpPr/>
            <p:nvPr/>
          </p:nvSpPr>
          <p:spPr>
            <a:xfrm>
              <a:off x="6771713" y="4932829"/>
              <a:ext cx="3028949" cy="3028949"/>
            </a:xfrm>
            <a:prstGeom prst="ellipse">
              <a:avLst/>
            </a:pr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rot="20304124">
              <a:off x="7239334" y="5447891"/>
              <a:ext cx="1800494" cy="1200329"/>
            </a:xfrm>
            <a:prstGeom prst="rect">
              <a:avLst/>
            </a:prstGeom>
            <a:noFill/>
          </p:spPr>
          <p:txBody>
            <a:bodyPr wrap="none" rtlCol="0">
              <a:spAutoFit/>
            </a:bodyPr>
            <a:lstStyle/>
            <a:p>
              <a:pPr algn="ctr"/>
              <a:r>
                <a:rPr lang="en-GB" sz="3600" b="1" dirty="0" smtClean="0">
                  <a:solidFill>
                    <a:schemeClr val="bg1"/>
                  </a:solidFill>
                  <a:latin typeface="Helvetica" pitchFamily="34" charset="0"/>
                  <a:cs typeface="Helvetica" pitchFamily="34" charset="0"/>
                </a:rPr>
                <a:t>700</a:t>
              </a:r>
            </a:p>
            <a:p>
              <a:pPr algn="ctr"/>
              <a:r>
                <a:rPr lang="en-GB" sz="3600" b="1" dirty="0" smtClean="0">
                  <a:solidFill>
                    <a:schemeClr val="bg1"/>
                  </a:solidFill>
                  <a:latin typeface="Helvetica" pitchFamily="34" charset="0"/>
                  <a:cs typeface="Helvetica" pitchFamily="34" charset="0"/>
                </a:rPr>
                <a:t>recipes</a:t>
              </a:r>
              <a:endParaRPr lang="en-GB" sz="3600" b="1" dirty="0">
                <a:solidFill>
                  <a:schemeClr val="bg1"/>
                </a:solidFill>
                <a:latin typeface="Helvetica" pitchFamily="34" charset="0"/>
                <a:cs typeface="Helvetica" pitchFamily="34" charset="0"/>
              </a:endParaRPr>
            </a:p>
          </p:txBody>
        </p:sp>
      </p:gr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l="1423" r="5464" b="5013"/>
          <a:stretch>
            <a:fillRect/>
          </a:stretch>
        </p:blipFill>
        <p:spPr bwMode="auto">
          <a:xfrm>
            <a:off x="0" y="0"/>
            <a:ext cx="9144000" cy="6858000"/>
          </a:xfrm>
          <a:prstGeom prst="rect">
            <a:avLst/>
          </a:prstGeom>
          <a:noFill/>
          <a:ln w="9525">
            <a:noFill/>
            <a:miter lim="800000"/>
            <a:headEnd/>
            <a:tailEnd/>
          </a:ln>
        </p:spPr>
      </p:pic>
      <p:pic>
        <p:nvPicPr>
          <p:cNvPr id="98306" name="Picture 2"/>
          <p:cNvPicPr>
            <a:picLocks noChangeAspect="1" noChangeArrowheads="1"/>
          </p:cNvPicPr>
          <p:nvPr/>
        </p:nvPicPr>
        <p:blipFill>
          <a:blip r:embed="rId4" cstate="print"/>
          <a:srcRect/>
          <a:stretch>
            <a:fillRect/>
          </a:stretch>
        </p:blipFill>
        <p:spPr bwMode="auto">
          <a:xfrm>
            <a:off x="934593" y="537591"/>
            <a:ext cx="7372350" cy="57340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3" name="Group 2"/>
          <p:cNvGrpSpPr/>
          <p:nvPr/>
        </p:nvGrpSpPr>
        <p:grpSpPr>
          <a:xfrm>
            <a:off x="6771713" y="4932829"/>
            <a:ext cx="3028949" cy="3028949"/>
            <a:chOff x="6771713" y="4932829"/>
            <a:chExt cx="3028949" cy="3028949"/>
          </a:xfrm>
        </p:grpSpPr>
        <p:sp>
          <p:nvSpPr>
            <p:cNvPr id="4" name="Oval 3"/>
            <p:cNvSpPr/>
            <p:nvPr/>
          </p:nvSpPr>
          <p:spPr>
            <a:xfrm>
              <a:off x="6771713" y="4932829"/>
              <a:ext cx="3028949" cy="3028949"/>
            </a:xfrm>
            <a:prstGeom prst="ellipse">
              <a:avLst/>
            </a:pr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rot="20304124">
              <a:off x="7303454" y="5447891"/>
              <a:ext cx="1672254" cy="1200329"/>
            </a:xfrm>
            <a:prstGeom prst="rect">
              <a:avLst/>
            </a:prstGeom>
            <a:noFill/>
          </p:spPr>
          <p:txBody>
            <a:bodyPr wrap="none" rtlCol="0">
              <a:spAutoFit/>
            </a:bodyPr>
            <a:lstStyle/>
            <a:p>
              <a:pPr algn="ctr"/>
              <a:r>
                <a:rPr lang="en-GB" sz="3600" b="1" dirty="0" smtClean="0">
                  <a:solidFill>
                    <a:schemeClr val="bg1"/>
                  </a:solidFill>
                  <a:latin typeface="Helvetica" pitchFamily="34" charset="0"/>
                  <a:cs typeface="Helvetica" pitchFamily="34" charset="0"/>
                </a:rPr>
                <a:t>1500</a:t>
              </a:r>
            </a:p>
            <a:p>
              <a:pPr algn="ctr"/>
              <a:r>
                <a:rPr lang="en-GB" sz="3600" b="1" dirty="0" smtClean="0">
                  <a:solidFill>
                    <a:schemeClr val="bg1"/>
                  </a:solidFill>
                  <a:latin typeface="Helvetica" pitchFamily="34" charset="0"/>
                  <a:cs typeface="Helvetica" pitchFamily="34" charset="0"/>
                </a:rPr>
                <a:t>quests</a:t>
              </a:r>
              <a:endParaRPr lang="en-GB" sz="3600" b="1" dirty="0">
                <a:solidFill>
                  <a:schemeClr val="bg1"/>
                </a:solidFill>
                <a:latin typeface="Helvetica" pitchFamily="34" charset="0"/>
                <a:cs typeface="Helvetica" pitchFamily="34" charset="0"/>
              </a:endParaRPr>
            </a:p>
          </p:txBody>
        </p:sp>
      </p:gr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https://lh3.googleusercontent.com/2kjZAXh65cqvThsVuTezNgTc1cYPzSJ7-v7AeNvKh5k41zU-ekaHdIDZS_I1Mr-W1rxCfMFk7oU430OkbPJlaM4OnyIRusNktyiFauH_unmcpGh1d5viBbLHvr8"/>
          <p:cNvPicPr>
            <a:picLocks noChangeAspect="1" noChangeArrowheads="1"/>
          </p:cNvPicPr>
          <p:nvPr/>
        </p:nvPicPr>
        <p:blipFill>
          <a:blip r:embed="rId3" cstate="print"/>
          <a:srcRect/>
          <a:stretch>
            <a:fillRect/>
          </a:stretch>
        </p:blipFill>
        <p:spPr bwMode="auto">
          <a:xfrm>
            <a:off x="279701" y="1734564"/>
            <a:ext cx="8606117" cy="3065929"/>
          </a:xfrm>
          <a:prstGeom prst="rect">
            <a:avLst/>
          </a:prstGeom>
          <a:noFill/>
        </p:spPr>
      </p:pic>
      <p:pic>
        <p:nvPicPr>
          <p:cNvPr id="3" name="Picture 2" descr="https://s3.amazonaws.com/uploads.hipchat.com/25823/153302/qjes56axfafk92u/logo_text.png"/>
          <p:cNvPicPr>
            <a:picLocks noChangeAspect="1" noChangeArrowheads="1"/>
          </p:cNvPicPr>
          <p:nvPr/>
        </p:nvPicPr>
        <p:blipFill>
          <a:blip r:embed="rId4" cstate="print"/>
          <a:srcRect/>
          <a:stretch>
            <a:fillRect/>
          </a:stretch>
        </p:blipFill>
        <p:spPr bwMode="auto">
          <a:xfrm>
            <a:off x="133350" y="6105676"/>
            <a:ext cx="2238375" cy="625324"/>
          </a:xfrm>
          <a:prstGeom prst="rect">
            <a:avLst/>
          </a:prstGeom>
          <a:noFill/>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cstate="print"/>
          <a:srcRect l="1737" r="2071" b="9887"/>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s://pbs.twimg.com/media/BFB4p_VCUAIqr0J.png:large"/>
          <p:cNvPicPr>
            <a:picLocks noChangeAspect="1" noChangeArrowheads="1"/>
          </p:cNvPicPr>
          <p:nvPr/>
        </p:nvPicPr>
        <p:blipFill>
          <a:blip r:embed="rId3" cstate="print"/>
          <a:srcRect/>
          <a:stretch>
            <a:fillRect/>
          </a:stretch>
        </p:blipFill>
        <p:spPr bwMode="auto">
          <a:xfrm>
            <a:off x="0" y="419099"/>
            <a:ext cx="9144000" cy="5964093"/>
          </a:xfrm>
          <a:prstGeom prst="rect">
            <a:avLst/>
          </a:prstGeom>
          <a:noFill/>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276226" y="840579"/>
            <a:ext cx="1208985" cy="584775"/>
          </a:xfrm>
          <a:prstGeom prst="rect">
            <a:avLst/>
          </a:prstGeom>
          <a:noFill/>
        </p:spPr>
        <p:txBody>
          <a:bodyPr wrap="none" rtlCol="0">
            <a:spAutoFit/>
          </a:bodyPr>
          <a:lstStyle/>
          <a:p>
            <a:r>
              <a:rPr lang="en-GB" sz="3200" dirty="0" smtClean="0">
                <a:latin typeface="Helvetica" pitchFamily="34" charset="0"/>
                <a:cs typeface="Helvetica" pitchFamily="34" charset="0"/>
              </a:rPr>
              <a:t>game</a:t>
            </a:r>
            <a:endParaRPr lang="en-GB" sz="3200" dirty="0">
              <a:latin typeface="Helvetica" pitchFamily="34" charset="0"/>
              <a:cs typeface="Helvetica" pitchFamily="34" charset="0"/>
            </a:endParaRPr>
          </a:p>
        </p:txBody>
      </p:sp>
      <p:sp>
        <p:nvSpPr>
          <p:cNvPr id="5" name="TextBox 4"/>
          <p:cNvSpPr txBox="1"/>
          <p:nvPr/>
        </p:nvSpPr>
        <p:spPr>
          <a:xfrm>
            <a:off x="714375" y="1104900"/>
            <a:ext cx="3063659" cy="830997"/>
          </a:xfrm>
          <a:prstGeom prst="rect">
            <a:avLst/>
          </a:prstGeom>
          <a:noFill/>
        </p:spPr>
        <p:txBody>
          <a:bodyPr wrap="none" rtlCol="0">
            <a:spAutoFit/>
          </a:bodyPr>
          <a:lstStyle/>
          <a:p>
            <a:r>
              <a:rPr lang="en-GB" sz="4800" b="1" dirty="0" smtClean="0">
                <a:latin typeface="Helvetica" pitchFamily="34" charset="0"/>
                <a:cs typeface="Helvetica" pitchFamily="34" charset="0"/>
              </a:rPr>
              <a:t>balancing</a:t>
            </a:r>
            <a:endParaRPr lang="en-GB" sz="4800" b="1" dirty="0">
              <a:latin typeface="Helvetica" pitchFamily="34" charset="0"/>
              <a:cs typeface="Helvetica" pitchFamily="34" charset="0"/>
            </a:endParaRPr>
          </a:p>
        </p:txBody>
      </p:sp>
    </p:spTree>
  </p:cSld>
  <p:clrMapOvr>
    <a:masterClrMapping/>
  </p:clrMapOvr>
  <p:transition spd="med">
    <p:strips dir="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grpSp>
        <p:nvGrpSpPr>
          <p:cNvPr id="34" name="Group 33"/>
          <p:cNvGrpSpPr/>
          <p:nvPr/>
        </p:nvGrpSpPr>
        <p:grpSpPr>
          <a:xfrm>
            <a:off x="4010026" y="257175"/>
            <a:ext cx="4322855" cy="6364194"/>
            <a:chOff x="1643343" y="0"/>
            <a:chExt cx="4322855" cy="6364194"/>
          </a:xfrm>
        </p:grpSpPr>
        <p:pic>
          <p:nvPicPr>
            <p:cNvPr id="64514" name="Picture 2" descr="E:\Dropbox\Presentations\Neo4j London\Assets\MARKETPLACE_LARGE_TRAP_LAND_BOX_CAMO.png"/>
            <p:cNvPicPr>
              <a:picLocks noChangeAspect="1" noChangeArrowheads="1"/>
            </p:cNvPicPr>
            <p:nvPr/>
          </p:nvPicPr>
          <p:blipFill>
            <a:blip r:embed="rId3" cstate="print"/>
            <a:srcRect/>
            <a:stretch>
              <a:fillRect/>
            </a:stretch>
          </p:blipFill>
          <p:spPr bwMode="auto">
            <a:xfrm>
              <a:off x="3023720" y="0"/>
              <a:ext cx="1601800" cy="1601800"/>
            </a:xfrm>
            <a:prstGeom prst="rect">
              <a:avLst/>
            </a:prstGeom>
            <a:noFill/>
          </p:spPr>
        </p:pic>
        <p:pic>
          <p:nvPicPr>
            <p:cNvPr id="64515" name="Picture 3" descr="E:\Dropbox\Presentations\Neo4j London\Assets\MARKETPLACE_LARGE_TRAP_LAND_BASIC_BOX.png"/>
            <p:cNvPicPr>
              <a:picLocks noChangeAspect="1" noChangeArrowheads="1"/>
            </p:cNvPicPr>
            <p:nvPr/>
          </p:nvPicPr>
          <p:blipFill>
            <a:blip r:embed="rId4" cstate="print"/>
            <a:srcRect/>
            <a:stretch>
              <a:fillRect/>
            </a:stretch>
          </p:blipFill>
          <p:spPr bwMode="auto">
            <a:xfrm>
              <a:off x="1643343" y="2249394"/>
              <a:ext cx="1143000" cy="1143000"/>
            </a:xfrm>
            <a:prstGeom prst="rect">
              <a:avLst/>
            </a:prstGeom>
            <a:noFill/>
          </p:spPr>
        </p:pic>
        <p:pic>
          <p:nvPicPr>
            <p:cNvPr id="64516" name="Picture 4" descr="E:\Dropbox\Presentations\Neo4j London\Assets\MARKETPLACE_LARGE_ITEM_CAMOUFLAGE_PAINT.png"/>
            <p:cNvPicPr>
              <a:picLocks noChangeAspect="1" noChangeArrowheads="1"/>
            </p:cNvPicPr>
            <p:nvPr/>
          </p:nvPicPr>
          <p:blipFill>
            <a:blip r:embed="rId5" cstate="print"/>
            <a:srcRect/>
            <a:stretch>
              <a:fillRect/>
            </a:stretch>
          </p:blipFill>
          <p:spPr bwMode="auto">
            <a:xfrm>
              <a:off x="3363627" y="2249394"/>
              <a:ext cx="909638" cy="1143000"/>
            </a:xfrm>
            <a:prstGeom prst="rect">
              <a:avLst/>
            </a:prstGeom>
            <a:noFill/>
          </p:spPr>
        </p:pic>
        <p:pic>
          <p:nvPicPr>
            <p:cNvPr id="64517" name="Picture 5" descr="E:\Dropbox\Presentations\Neo4j London\Assets\MARKETPLACE_LARGE_TREE_OAK.png"/>
            <p:cNvPicPr>
              <a:picLocks noChangeAspect="1" noChangeArrowheads="1"/>
            </p:cNvPicPr>
            <p:nvPr/>
          </p:nvPicPr>
          <p:blipFill>
            <a:blip r:embed="rId6" cstate="print"/>
            <a:srcRect/>
            <a:stretch>
              <a:fillRect/>
            </a:stretch>
          </p:blipFill>
          <p:spPr bwMode="auto">
            <a:xfrm>
              <a:off x="4823198" y="2249394"/>
              <a:ext cx="1143000" cy="1143000"/>
            </a:xfrm>
            <a:prstGeom prst="rect">
              <a:avLst/>
            </a:prstGeom>
            <a:noFill/>
          </p:spPr>
        </p:pic>
        <p:pic>
          <p:nvPicPr>
            <p:cNvPr id="64518" name="Picture 6" descr="E:\Dropbox\Presentations\Neo4j London\Assets\MARKETPLACE_LARGE_ITEM_FULCANELLIS_FORMULA.png"/>
            <p:cNvPicPr>
              <a:picLocks noChangeAspect="1" noChangeArrowheads="1"/>
            </p:cNvPicPr>
            <p:nvPr/>
          </p:nvPicPr>
          <p:blipFill>
            <a:blip r:embed="rId7" cstate="print"/>
            <a:srcRect/>
            <a:stretch>
              <a:fillRect/>
            </a:stretch>
          </p:blipFill>
          <p:spPr bwMode="auto">
            <a:xfrm>
              <a:off x="3357700" y="4121523"/>
              <a:ext cx="914400" cy="914400"/>
            </a:xfrm>
            <a:prstGeom prst="rect">
              <a:avLst/>
            </a:prstGeom>
            <a:noFill/>
          </p:spPr>
        </p:pic>
        <p:pic>
          <p:nvPicPr>
            <p:cNvPr id="64519" name="Picture 7" descr="E:\Dropbox\Presentations\Neo4j London\Assets\MARKETPLACE_LARGE_COLL_INK_BLACK.png"/>
            <p:cNvPicPr>
              <a:picLocks noChangeAspect="1" noChangeArrowheads="1"/>
            </p:cNvPicPr>
            <p:nvPr/>
          </p:nvPicPr>
          <p:blipFill>
            <a:blip r:embed="rId8" cstate="print"/>
            <a:srcRect/>
            <a:stretch>
              <a:fillRect/>
            </a:stretch>
          </p:blipFill>
          <p:spPr bwMode="auto">
            <a:xfrm>
              <a:off x="2287680" y="4121523"/>
              <a:ext cx="914400" cy="914400"/>
            </a:xfrm>
            <a:prstGeom prst="rect">
              <a:avLst/>
            </a:prstGeom>
            <a:noFill/>
          </p:spPr>
        </p:pic>
        <p:pic>
          <p:nvPicPr>
            <p:cNvPr id="64520" name="Picture 8" descr="E:\Dropbox\Presentations\Neo4j London\Assets\MARKETPLACE_LARGE_COLL_GREEN_DYE.png"/>
            <p:cNvPicPr>
              <a:picLocks noChangeAspect="1" noChangeArrowheads="1"/>
            </p:cNvPicPr>
            <p:nvPr/>
          </p:nvPicPr>
          <p:blipFill>
            <a:blip r:embed="rId9" cstate="print"/>
            <a:srcRect/>
            <a:stretch>
              <a:fillRect/>
            </a:stretch>
          </p:blipFill>
          <p:spPr bwMode="auto">
            <a:xfrm>
              <a:off x="4526430" y="4121523"/>
              <a:ext cx="914400" cy="914400"/>
            </a:xfrm>
            <a:prstGeom prst="rect">
              <a:avLst/>
            </a:prstGeom>
            <a:noFill/>
          </p:spPr>
        </p:pic>
        <p:pic>
          <p:nvPicPr>
            <p:cNvPr id="64521" name="Picture 9" descr="E:\Dropbox\Presentations\Neo4j London\Assets\MARKETPLACE_LARGE_FISH_OCTOPUS.png"/>
            <p:cNvPicPr>
              <a:picLocks noChangeAspect="1" noChangeArrowheads="1"/>
            </p:cNvPicPr>
            <p:nvPr/>
          </p:nvPicPr>
          <p:blipFill>
            <a:blip r:embed="rId10" cstate="print"/>
            <a:srcRect/>
            <a:stretch>
              <a:fillRect/>
            </a:stretch>
          </p:blipFill>
          <p:spPr bwMode="auto">
            <a:xfrm>
              <a:off x="2344830" y="5564094"/>
              <a:ext cx="800100" cy="800100"/>
            </a:xfrm>
            <a:prstGeom prst="rect">
              <a:avLst/>
            </a:prstGeom>
            <a:noFill/>
          </p:spPr>
        </p:pic>
        <p:pic>
          <p:nvPicPr>
            <p:cNvPr id="64522" name="Picture 10" descr="E:\Dropbox\Presentations\Neo4j London\Assets\MARKETPLACE_LARGE_WILDFLOWER_WILD_GRASS.png"/>
            <p:cNvPicPr>
              <a:picLocks noChangeAspect="1" noChangeArrowheads="1"/>
            </p:cNvPicPr>
            <p:nvPr/>
          </p:nvPicPr>
          <p:blipFill>
            <a:blip r:embed="rId11" cstate="print"/>
            <a:srcRect/>
            <a:stretch>
              <a:fillRect/>
            </a:stretch>
          </p:blipFill>
          <p:spPr bwMode="auto">
            <a:xfrm>
              <a:off x="4202206" y="5564094"/>
              <a:ext cx="800100" cy="800100"/>
            </a:xfrm>
            <a:prstGeom prst="rect">
              <a:avLst/>
            </a:prstGeom>
            <a:noFill/>
          </p:spPr>
        </p:pic>
        <p:pic>
          <p:nvPicPr>
            <p:cNvPr id="64523" name="Picture 11" descr="E:\Dropbox\Presentations\Neo4j London\Assets\MARKETPLACE_LARGE_CON_WATER.png"/>
            <p:cNvPicPr>
              <a:picLocks noChangeAspect="1" noChangeArrowheads="1"/>
            </p:cNvPicPr>
            <p:nvPr/>
          </p:nvPicPr>
          <p:blipFill>
            <a:blip r:embed="rId12" cstate="print"/>
            <a:srcRect/>
            <a:stretch>
              <a:fillRect/>
            </a:stretch>
          </p:blipFill>
          <p:spPr bwMode="auto">
            <a:xfrm>
              <a:off x="4995582" y="5564094"/>
              <a:ext cx="800100" cy="800100"/>
            </a:xfrm>
            <a:prstGeom prst="rect">
              <a:avLst/>
            </a:prstGeom>
            <a:noFill/>
          </p:spPr>
        </p:pic>
        <p:cxnSp>
          <p:nvCxnSpPr>
            <p:cNvPr id="13" name="Straight Arrow Connector 12"/>
            <p:cNvCxnSpPr>
              <a:stCxn id="64521" idx="0"/>
              <a:endCxn id="64519" idx="2"/>
            </p:cNvCxnSpPr>
            <p:nvPr/>
          </p:nvCxnSpPr>
          <p:spPr>
            <a:xfrm flipV="1">
              <a:off x="2744880" y="5035923"/>
              <a:ext cx="0" cy="5281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4522" idx="0"/>
              <a:endCxn id="64520" idx="2"/>
            </p:cNvCxnSpPr>
            <p:nvPr/>
          </p:nvCxnSpPr>
          <p:spPr>
            <a:xfrm rot="5400000" flipH="1" flipV="1">
              <a:off x="4528858" y="5109322"/>
              <a:ext cx="528171" cy="381374"/>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4523" idx="0"/>
              <a:endCxn id="64520" idx="2"/>
            </p:cNvCxnSpPr>
            <p:nvPr/>
          </p:nvCxnSpPr>
          <p:spPr>
            <a:xfrm rot="16200000" flipV="1">
              <a:off x="4925546" y="5094008"/>
              <a:ext cx="528171" cy="41200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4519" idx="0"/>
              <a:endCxn id="64516" idx="2"/>
            </p:cNvCxnSpPr>
            <p:nvPr/>
          </p:nvCxnSpPr>
          <p:spPr>
            <a:xfrm rot="5400000" flipH="1" flipV="1">
              <a:off x="2917099" y="3220176"/>
              <a:ext cx="729129" cy="107356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4520" idx="0"/>
              <a:endCxn id="64516" idx="2"/>
            </p:cNvCxnSpPr>
            <p:nvPr/>
          </p:nvCxnSpPr>
          <p:spPr>
            <a:xfrm rot="16200000" flipV="1">
              <a:off x="4036474" y="3174367"/>
              <a:ext cx="729129" cy="1165184"/>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518" idx="0"/>
              <a:endCxn id="64516" idx="2"/>
            </p:cNvCxnSpPr>
            <p:nvPr/>
          </p:nvCxnSpPr>
          <p:spPr>
            <a:xfrm flipV="1">
              <a:off x="3814900" y="3392394"/>
              <a:ext cx="3546" cy="7291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4515" idx="0"/>
              <a:endCxn id="64514" idx="2"/>
            </p:cNvCxnSpPr>
            <p:nvPr/>
          </p:nvCxnSpPr>
          <p:spPr>
            <a:xfrm rot="5400000" flipH="1" flipV="1">
              <a:off x="2695934" y="1120709"/>
              <a:ext cx="647594" cy="160977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64517" idx="0"/>
              <a:endCxn id="64514" idx="2"/>
            </p:cNvCxnSpPr>
            <p:nvPr/>
          </p:nvCxnSpPr>
          <p:spPr>
            <a:xfrm rot="16200000" flipV="1">
              <a:off x="4285862" y="1140558"/>
              <a:ext cx="647594" cy="1570078"/>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4516" idx="0"/>
              <a:endCxn id="64514" idx="2"/>
            </p:cNvCxnSpPr>
            <p:nvPr/>
          </p:nvCxnSpPr>
          <p:spPr>
            <a:xfrm flipV="1">
              <a:off x="3818446" y="1601800"/>
              <a:ext cx="6174" cy="6475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300041" y="840579"/>
            <a:ext cx="958917" cy="584775"/>
          </a:xfrm>
          <a:prstGeom prst="rect">
            <a:avLst/>
          </a:prstGeom>
          <a:noFill/>
        </p:spPr>
        <p:txBody>
          <a:bodyPr wrap="none" rtlCol="0">
            <a:spAutoFit/>
          </a:bodyPr>
          <a:lstStyle/>
          <a:p>
            <a:r>
              <a:rPr lang="en-GB" sz="3200" dirty="0" smtClean="0">
                <a:latin typeface="Helvetica" pitchFamily="34" charset="0"/>
                <a:cs typeface="Helvetica" pitchFamily="34" charset="0"/>
              </a:rPr>
              <a:t>item</a:t>
            </a:r>
            <a:endParaRPr lang="en-GB" sz="3200" dirty="0">
              <a:latin typeface="Helvetica" pitchFamily="34" charset="0"/>
              <a:cs typeface="Helvetica" pitchFamily="34" charset="0"/>
            </a:endParaRPr>
          </a:p>
        </p:txBody>
      </p:sp>
      <p:sp>
        <p:nvSpPr>
          <p:cNvPr id="36" name="TextBox 35"/>
          <p:cNvSpPr txBox="1"/>
          <p:nvPr/>
        </p:nvSpPr>
        <p:spPr>
          <a:xfrm>
            <a:off x="714375" y="1104900"/>
            <a:ext cx="2273379" cy="830997"/>
          </a:xfrm>
          <a:prstGeom prst="rect">
            <a:avLst/>
          </a:prstGeom>
          <a:noFill/>
        </p:spPr>
        <p:txBody>
          <a:bodyPr wrap="none" rtlCol="0">
            <a:spAutoFit/>
          </a:bodyPr>
          <a:lstStyle/>
          <a:p>
            <a:r>
              <a:rPr lang="en-GB" sz="4800" b="1" dirty="0" smtClean="0">
                <a:latin typeface="Helvetica" pitchFamily="34" charset="0"/>
                <a:cs typeface="Helvetica" pitchFamily="34" charset="0"/>
              </a:rPr>
              <a:t>Pricing</a:t>
            </a:r>
            <a:endParaRPr lang="en-GB" sz="4800" b="1" dirty="0">
              <a:latin typeface="Helvetica" pitchFamily="34" charset="0"/>
              <a:cs typeface="Helvetica" pitchFamily="34" charset="0"/>
            </a:endParaRPr>
          </a:p>
        </p:txBody>
      </p:sp>
    </p:spTree>
  </p:cSld>
  <p:clrMapOvr>
    <a:masterClrMapping/>
  </p:clrMapOvr>
  <p:transition spd="med">
    <p:strips dir="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29948" y="1753350"/>
            <a:ext cx="4672878" cy="3026555"/>
            <a:chOff x="2564873" y="1575550"/>
            <a:chExt cx="4672878" cy="3026555"/>
          </a:xfrm>
        </p:grpSpPr>
        <p:pic>
          <p:nvPicPr>
            <p:cNvPr id="2" name="Picture 2" descr="https://lh6.googleusercontent.com/SPXcb-g7HwOFNUiWsG82cntWFyEbreJFNtCus3p1QngCrsuSSOuq8FMvG37lRjgloicGmAuoH9XUk2m6J_QiB3NsZwC562cC-VQNwUWHai4-lDI2dwMme3sQIBc"/>
            <p:cNvPicPr>
              <a:picLocks noChangeAspect="1" noChangeArrowheads="1"/>
            </p:cNvPicPr>
            <p:nvPr/>
          </p:nvPicPr>
          <p:blipFill>
            <a:blip r:embed="rId3" cstate="print"/>
            <a:srcRect/>
            <a:stretch>
              <a:fillRect/>
            </a:stretch>
          </p:blipFill>
          <p:spPr bwMode="auto">
            <a:xfrm>
              <a:off x="2564873" y="1575550"/>
              <a:ext cx="4672878" cy="2635620"/>
            </a:xfrm>
            <a:prstGeom prst="rect">
              <a:avLst/>
            </a:prstGeom>
            <a:noFill/>
          </p:spPr>
        </p:pic>
        <p:pic>
          <p:nvPicPr>
            <p:cNvPr id="2050" name="Picture 2" descr="Gamesys-home-link"/>
            <p:cNvPicPr>
              <a:picLocks noChangeAspect="1" noChangeArrowheads="1"/>
            </p:cNvPicPr>
            <p:nvPr/>
          </p:nvPicPr>
          <p:blipFill>
            <a:blip r:embed="rId4" cstate="print"/>
            <a:srcRect/>
            <a:stretch>
              <a:fillRect/>
            </a:stretch>
          </p:blipFill>
          <p:spPr bwMode="auto">
            <a:xfrm>
              <a:off x="3910712" y="4392555"/>
              <a:ext cx="1123950" cy="209550"/>
            </a:xfrm>
            <a:prstGeom prst="rect">
              <a:avLst/>
            </a:prstGeom>
            <a:noFill/>
          </p:spPr>
        </p:pic>
      </p:gr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grpSp>
        <p:nvGrpSpPr>
          <p:cNvPr id="2" name="Group 33"/>
          <p:cNvGrpSpPr/>
          <p:nvPr/>
        </p:nvGrpSpPr>
        <p:grpSpPr>
          <a:xfrm>
            <a:off x="4010026" y="257175"/>
            <a:ext cx="4322855" cy="6364194"/>
            <a:chOff x="1643343" y="0"/>
            <a:chExt cx="4322855" cy="6364194"/>
          </a:xfrm>
        </p:grpSpPr>
        <p:pic>
          <p:nvPicPr>
            <p:cNvPr id="64514" name="Picture 2" descr="E:\Dropbox\Presentations\Neo4j London\Assets\MARKETPLACE_LARGE_TRAP_LAND_BOX_CAMO.png"/>
            <p:cNvPicPr>
              <a:picLocks noChangeAspect="1" noChangeArrowheads="1"/>
            </p:cNvPicPr>
            <p:nvPr/>
          </p:nvPicPr>
          <p:blipFill>
            <a:blip r:embed="rId3" cstate="print"/>
            <a:srcRect/>
            <a:stretch>
              <a:fillRect/>
            </a:stretch>
          </p:blipFill>
          <p:spPr bwMode="auto">
            <a:xfrm>
              <a:off x="3023720" y="0"/>
              <a:ext cx="1601800" cy="1601800"/>
            </a:xfrm>
            <a:prstGeom prst="rect">
              <a:avLst/>
            </a:prstGeom>
            <a:noFill/>
          </p:spPr>
        </p:pic>
        <p:pic>
          <p:nvPicPr>
            <p:cNvPr id="64515" name="Picture 3" descr="E:\Dropbox\Presentations\Neo4j London\Assets\MARKETPLACE_LARGE_TRAP_LAND_BASIC_BOX.png"/>
            <p:cNvPicPr>
              <a:picLocks noChangeAspect="1" noChangeArrowheads="1"/>
            </p:cNvPicPr>
            <p:nvPr/>
          </p:nvPicPr>
          <p:blipFill>
            <a:blip r:embed="rId4" cstate="print"/>
            <a:srcRect/>
            <a:stretch>
              <a:fillRect/>
            </a:stretch>
          </p:blipFill>
          <p:spPr bwMode="auto">
            <a:xfrm>
              <a:off x="1643343" y="2249394"/>
              <a:ext cx="1143000" cy="1143000"/>
            </a:xfrm>
            <a:prstGeom prst="rect">
              <a:avLst/>
            </a:prstGeom>
            <a:noFill/>
          </p:spPr>
        </p:pic>
        <p:pic>
          <p:nvPicPr>
            <p:cNvPr id="64516" name="Picture 4" descr="E:\Dropbox\Presentations\Neo4j London\Assets\MARKETPLACE_LARGE_ITEM_CAMOUFLAGE_PAINT.png"/>
            <p:cNvPicPr>
              <a:picLocks noChangeAspect="1" noChangeArrowheads="1"/>
            </p:cNvPicPr>
            <p:nvPr/>
          </p:nvPicPr>
          <p:blipFill>
            <a:blip r:embed="rId5" cstate="print"/>
            <a:srcRect/>
            <a:stretch>
              <a:fillRect/>
            </a:stretch>
          </p:blipFill>
          <p:spPr bwMode="auto">
            <a:xfrm>
              <a:off x="3363627" y="2249394"/>
              <a:ext cx="909638" cy="1143000"/>
            </a:xfrm>
            <a:prstGeom prst="rect">
              <a:avLst/>
            </a:prstGeom>
            <a:noFill/>
          </p:spPr>
        </p:pic>
        <p:pic>
          <p:nvPicPr>
            <p:cNvPr id="64517" name="Picture 5" descr="E:\Dropbox\Presentations\Neo4j London\Assets\MARKETPLACE_LARGE_TREE_OAK.png"/>
            <p:cNvPicPr>
              <a:picLocks noChangeAspect="1" noChangeArrowheads="1"/>
            </p:cNvPicPr>
            <p:nvPr/>
          </p:nvPicPr>
          <p:blipFill>
            <a:blip r:embed="rId6" cstate="print"/>
            <a:srcRect/>
            <a:stretch>
              <a:fillRect/>
            </a:stretch>
          </p:blipFill>
          <p:spPr bwMode="auto">
            <a:xfrm>
              <a:off x="4823198" y="2249394"/>
              <a:ext cx="1143000" cy="1143000"/>
            </a:xfrm>
            <a:prstGeom prst="rect">
              <a:avLst/>
            </a:prstGeom>
            <a:noFill/>
          </p:spPr>
        </p:pic>
        <p:pic>
          <p:nvPicPr>
            <p:cNvPr id="64518" name="Picture 6" descr="E:\Dropbox\Presentations\Neo4j London\Assets\MARKETPLACE_LARGE_ITEM_FULCANELLIS_FORMULA.png"/>
            <p:cNvPicPr>
              <a:picLocks noChangeAspect="1" noChangeArrowheads="1"/>
            </p:cNvPicPr>
            <p:nvPr/>
          </p:nvPicPr>
          <p:blipFill>
            <a:blip r:embed="rId7" cstate="print"/>
            <a:srcRect/>
            <a:stretch>
              <a:fillRect/>
            </a:stretch>
          </p:blipFill>
          <p:spPr bwMode="auto">
            <a:xfrm>
              <a:off x="3357700" y="4121523"/>
              <a:ext cx="914400" cy="914400"/>
            </a:xfrm>
            <a:prstGeom prst="rect">
              <a:avLst/>
            </a:prstGeom>
            <a:noFill/>
          </p:spPr>
        </p:pic>
        <p:pic>
          <p:nvPicPr>
            <p:cNvPr id="64519" name="Picture 7" descr="E:\Dropbox\Presentations\Neo4j London\Assets\MARKETPLACE_LARGE_COLL_INK_BLACK.png"/>
            <p:cNvPicPr>
              <a:picLocks noChangeAspect="1" noChangeArrowheads="1"/>
            </p:cNvPicPr>
            <p:nvPr/>
          </p:nvPicPr>
          <p:blipFill>
            <a:blip r:embed="rId8" cstate="print"/>
            <a:srcRect/>
            <a:stretch>
              <a:fillRect/>
            </a:stretch>
          </p:blipFill>
          <p:spPr bwMode="auto">
            <a:xfrm>
              <a:off x="2287680" y="4121523"/>
              <a:ext cx="914400" cy="914400"/>
            </a:xfrm>
            <a:prstGeom prst="rect">
              <a:avLst/>
            </a:prstGeom>
            <a:noFill/>
          </p:spPr>
        </p:pic>
        <p:pic>
          <p:nvPicPr>
            <p:cNvPr id="64520" name="Picture 8" descr="E:\Dropbox\Presentations\Neo4j London\Assets\MARKETPLACE_LARGE_COLL_GREEN_DYE.png"/>
            <p:cNvPicPr>
              <a:picLocks noChangeAspect="1" noChangeArrowheads="1"/>
            </p:cNvPicPr>
            <p:nvPr/>
          </p:nvPicPr>
          <p:blipFill>
            <a:blip r:embed="rId9" cstate="print"/>
            <a:srcRect/>
            <a:stretch>
              <a:fillRect/>
            </a:stretch>
          </p:blipFill>
          <p:spPr bwMode="auto">
            <a:xfrm>
              <a:off x="4526430" y="4121523"/>
              <a:ext cx="914400" cy="914400"/>
            </a:xfrm>
            <a:prstGeom prst="rect">
              <a:avLst/>
            </a:prstGeom>
            <a:noFill/>
          </p:spPr>
        </p:pic>
        <p:pic>
          <p:nvPicPr>
            <p:cNvPr id="64521" name="Picture 9" descr="E:\Dropbox\Presentations\Neo4j London\Assets\MARKETPLACE_LARGE_FISH_OCTOPUS.png"/>
            <p:cNvPicPr>
              <a:picLocks noChangeAspect="1" noChangeArrowheads="1"/>
            </p:cNvPicPr>
            <p:nvPr/>
          </p:nvPicPr>
          <p:blipFill>
            <a:blip r:embed="rId10" cstate="print"/>
            <a:srcRect/>
            <a:stretch>
              <a:fillRect/>
            </a:stretch>
          </p:blipFill>
          <p:spPr bwMode="auto">
            <a:xfrm>
              <a:off x="2344830" y="5564094"/>
              <a:ext cx="800100" cy="800100"/>
            </a:xfrm>
            <a:prstGeom prst="rect">
              <a:avLst/>
            </a:prstGeom>
            <a:noFill/>
          </p:spPr>
        </p:pic>
        <p:pic>
          <p:nvPicPr>
            <p:cNvPr id="64522" name="Picture 10" descr="E:\Dropbox\Presentations\Neo4j London\Assets\MARKETPLACE_LARGE_WILDFLOWER_WILD_GRASS.png"/>
            <p:cNvPicPr>
              <a:picLocks noChangeAspect="1" noChangeArrowheads="1"/>
            </p:cNvPicPr>
            <p:nvPr/>
          </p:nvPicPr>
          <p:blipFill>
            <a:blip r:embed="rId11" cstate="print"/>
            <a:srcRect/>
            <a:stretch>
              <a:fillRect/>
            </a:stretch>
          </p:blipFill>
          <p:spPr bwMode="auto">
            <a:xfrm>
              <a:off x="4202206" y="5564094"/>
              <a:ext cx="800100" cy="800100"/>
            </a:xfrm>
            <a:prstGeom prst="rect">
              <a:avLst/>
            </a:prstGeom>
            <a:noFill/>
          </p:spPr>
        </p:pic>
        <p:pic>
          <p:nvPicPr>
            <p:cNvPr id="64523" name="Picture 11" descr="E:\Dropbox\Presentations\Neo4j London\Assets\MARKETPLACE_LARGE_CON_WATER.png"/>
            <p:cNvPicPr>
              <a:picLocks noChangeAspect="1" noChangeArrowheads="1"/>
            </p:cNvPicPr>
            <p:nvPr/>
          </p:nvPicPr>
          <p:blipFill>
            <a:blip r:embed="rId12" cstate="print"/>
            <a:srcRect/>
            <a:stretch>
              <a:fillRect/>
            </a:stretch>
          </p:blipFill>
          <p:spPr bwMode="auto">
            <a:xfrm>
              <a:off x="4995582" y="5564094"/>
              <a:ext cx="800100" cy="800100"/>
            </a:xfrm>
            <a:prstGeom prst="rect">
              <a:avLst/>
            </a:prstGeom>
            <a:noFill/>
          </p:spPr>
        </p:pic>
        <p:cxnSp>
          <p:nvCxnSpPr>
            <p:cNvPr id="13" name="Straight Arrow Connector 12"/>
            <p:cNvCxnSpPr>
              <a:stCxn id="64521" idx="0"/>
              <a:endCxn id="64519" idx="2"/>
            </p:cNvCxnSpPr>
            <p:nvPr/>
          </p:nvCxnSpPr>
          <p:spPr>
            <a:xfrm flipV="1">
              <a:off x="2744880" y="5035923"/>
              <a:ext cx="0" cy="5281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4522" idx="0"/>
              <a:endCxn id="64520" idx="2"/>
            </p:cNvCxnSpPr>
            <p:nvPr/>
          </p:nvCxnSpPr>
          <p:spPr>
            <a:xfrm rot="5400000" flipH="1" flipV="1">
              <a:off x="4528858" y="5109322"/>
              <a:ext cx="528171" cy="381374"/>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4523" idx="0"/>
              <a:endCxn id="64520" idx="2"/>
            </p:cNvCxnSpPr>
            <p:nvPr/>
          </p:nvCxnSpPr>
          <p:spPr>
            <a:xfrm rot="16200000" flipV="1">
              <a:off x="4925546" y="5094008"/>
              <a:ext cx="528171" cy="41200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4519" idx="0"/>
              <a:endCxn id="64516" idx="2"/>
            </p:cNvCxnSpPr>
            <p:nvPr/>
          </p:nvCxnSpPr>
          <p:spPr>
            <a:xfrm rot="5400000" flipH="1" flipV="1">
              <a:off x="2917099" y="3220176"/>
              <a:ext cx="729129" cy="107356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4520" idx="0"/>
              <a:endCxn id="64516" idx="2"/>
            </p:cNvCxnSpPr>
            <p:nvPr/>
          </p:nvCxnSpPr>
          <p:spPr>
            <a:xfrm rot="16200000" flipV="1">
              <a:off x="4036474" y="3174367"/>
              <a:ext cx="729129" cy="1165184"/>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518" idx="0"/>
              <a:endCxn id="64516" idx="2"/>
            </p:cNvCxnSpPr>
            <p:nvPr/>
          </p:nvCxnSpPr>
          <p:spPr>
            <a:xfrm flipV="1">
              <a:off x="3814900" y="3392394"/>
              <a:ext cx="3546" cy="7291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4515" idx="0"/>
              <a:endCxn id="64514" idx="2"/>
            </p:cNvCxnSpPr>
            <p:nvPr/>
          </p:nvCxnSpPr>
          <p:spPr>
            <a:xfrm rot="5400000" flipH="1" flipV="1">
              <a:off x="2695934" y="1120709"/>
              <a:ext cx="647594" cy="160977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64517" idx="0"/>
              <a:endCxn id="64514" idx="2"/>
            </p:cNvCxnSpPr>
            <p:nvPr/>
          </p:nvCxnSpPr>
          <p:spPr>
            <a:xfrm rot="16200000" flipV="1">
              <a:off x="4285862" y="1140558"/>
              <a:ext cx="647594" cy="1570078"/>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4516" idx="0"/>
              <a:endCxn id="64514" idx="2"/>
            </p:cNvCxnSpPr>
            <p:nvPr/>
          </p:nvCxnSpPr>
          <p:spPr>
            <a:xfrm flipV="1">
              <a:off x="3818446" y="1601800"/>
              <a:ext cx="6174" cy="6475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300041" y="840579"/>
            <a:ext cx="958917" cy="584775"/>
          </a:xfrm>
          <a:prstGeom prst="rect">
            <a:avLst/>
          </a:prstGeom>
          <a:noFill/>
        </p:spPr>
        <p:txBody>
          <a:bodyPr wrap="none" rtlCol="0">
            <a:spAutoFit/>
          </a:bodyPr>
          <a:lstStyle/>
          <a:p>
            <a:r>
              <a:rPr lang="en-GB" sz="3200" dirty="0" smtClean="0">
                <a:latin typeface="Helvetica" pitchFamily="34" charset="0"/>
                <a:cs typeface="Helvetica" pitchFamily="34" charset="0"/>
              </a:rPr>
              <a:t>item</a:t>
            </a:r>
            <a:endParaRPr lang="en-GB" sz="3200" dirty="0">
              <a:latin typeface="Helvetica" pitchFamily="34" charset="0"/>
              <a:cs typeface="Helvetica" pitchFamily="34" charset="0"/>
            </a:endParaRPr>
          </a:p>
        </p:txBody>
      </p:sp>
      <p:sp>
        <p:nvSpPr>
          <p:cNvPr id="36" name="TextBox 35"/>
          <p:cNvSpPr txBox="1"/>
          <p:nvPr/>
        </p:nvSpPr>
        <p:spPr>
          <a:xfrm>
            <a:off x="714375" y="1104900"/>
            <a:ext cx="2273379" cy="830997"/>
          </a:xfrm>
          <a:prstGeom prst="rect">
            <a:avLst/>
          </a:prstGeom>
          <a:noFill/>
        </p:spPr>
        <p:txBody>
          <a:bodyPr wrap="none" rtlCol="0">
            <a:spAutoFit/>
          </a:bodyPr>
          <a:lstStyle/>
          <a:p>
            <a:r>
              <a:rPr lang="en-GB" sz="4800" b="1" dirty="0" smtClean="0">
                <a:latin typeface="Helvetica" pitchFamily="34" charset="0"/>
                <a:cs typeface="Helvetica" pitchFamily="34" charset="0"/>
              </a:rPr>
              <a:t>Pricing</a:t>
            </a:r>
            <a:endParaRPr lang="en-GB" sz="4800" b="1" dirty="0">
              <a:latin typeface="Helvetica" pitchFamily="34" charset="0"/>
              <a:cs typeface="Helvetica" pitchFamily="34" charset="0"/>
            </a:endParaRPr>
          </a:p>
        </p:txBody>
      </p:sp>
      <p:grpSp>
        <p:nvGrpSpPr>
          <p:cNvPr id="32" name="Group 31"/>
          <p:cNvGrpSpPr/>
          <p:nvPr/>
        </p:nvGrpSpPr>
        <p:grpSpPr>
          <a:xfrm>
            <a:off x="7903285" y="5800164"/>
            <a:ext cx="612064" cy="502773"/>
            <a:chOff x="7903285" y="5800164"/>
            <a:chExt cx="612064" cy="502773"/>
          </a:xfrm>
        </p:grpSpPr>
        <p:sp>
          <p:nvSpPr>
            <p:cNvPr id="24" name="Down Arrow 23"/>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5543" name="Picture 7" descr="http://d1epaxmkow7zlw.cloudfront.net/ui_elements/payments/notePack_1.png"/>
            <p:cNvPicPr>
              <a:picLocks noChangeAspect="1" noChangeArrowheads="1"/>
            </p:cNvPicPr>
            <p:nvPr/>
          </p:nvPicPr>
          <p:blipFill>
            <a:blip r:embed="rId13" cstate="print"/>
            <a:srcRect/>
            <a:stretch>
              <a:fillRect/>
            </a:stretch>
          </p:blipFill>
          <p:spPr bwMode="auto">
            <a:xfrm>
              <a:off x="7986244" y="5823050"/>
              <a:ext cx="529105" cy="479887"/>
            </a:xfrm>
            <a:prstGeom prst="rect">
              <a:avLst/>
            </a:prstGeom>
            <a:noFill/>
          </p:spPr>
        </p:pic>
      </p:grpSp>
      <p:grpSp>
        <p:nvGrpSpPr>
          <p:cNvPr id="34" name="Group 33"/>
          <p:cNvGrpSpPr/>
          <p:nvPr/>
        </p:nvGrpSpPr>
        <p:grpSpPr>
          <a:xfrm>
            <a:off x="7460372" y="4419039"/>
            <a:ext cx="612064" cy="502773"/>
            <a:chOff x="7903285" y="5800164"/>
            <a:chExt cx="612064" cy="502773"/>
          </a:xfrm>
        </p:grpSpPr>
        <p:sp>
          <p:nvSpPr>
            <p:cNvPr id="37" name="Down Arrow 36"/>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7" descr="http://d1epaxmkow7zlw.cloudfront.net/ui_elements/payments/notePack_1.png"/>
            <p:cNvPicPr>
              <a:picLocks noChangeAspect="1" noChangeArrowheads="1"/>
            </p:cNvPicPr>
            <p:nvPr/>
          </p:nvPicPr>
          <p:blipFill>
            <a:blip r:embed="rId13" cstate="print"/>
            <a:srcRect/>
            <a:stretch>
              <a:fillRect/>
            </a:stretch>
          </p:blipFill>
          <p:spPr bwMode="auto">
            <a:xfrm>
              <a:off x="7986244" y="5823050"/>
              <a:ext cx="529105" cy="479887"/>
            </a:xfrm>
            <a:prstGeom prst="rect">
              <a:avLst/>
            </a:prstGeom>
            <a:noFill/>
          </p:spPr>
        </p:pic>
      </p:grpSp>
      <p:grpSp>
        <p:nvGrpSpPr>
          <p:cNvPr id="39" name="Group 38"/>
          <p:cNvGrpSpPr/>
          <p:nvPr/>
        </p:nvGrpSpPr>
        <p:grpSpPr>
          <a:xfrm>
            <a:off x="6393572" y="2471177"/>
            <a:ext cx="612064" cy="502773"/>
            <a:chOff x="7903285" y="5800164"/>
            <a:chExt cx="612064" cy="502773"/>
          </a:xfrm>
        </p:grpSpPr>
        <p:sp>
          <p:nvSpPr>
            <p:cNvPr id="40" name="Down Arrow 39"/>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7" descr="http://d1epaxmkow7zlw.cloudfront.net/ui_elements/payments/notePack_1.png"/>
            <p:cNvPicPr>
              <a:picLocks noChangeAspect="1" noChangeArrowheads="1"/>
            </p:cNvPicPr>
            <p:nvPr/>
          </p:nvPicPr>
          <p:blipFill>
            <a:blip r:embed="rId13" cstate="print"/>
            <a:srcRect/>
            <a:stretch>
              <a:fillRect/>
            </a:stretch>
          </p:blipFill>
          <p:spPr bwMode="auto">
            <a:xfrm>
              <a:off x="7986244" y="5823050"/>
              <a:ext cx="529105" cy="479887"/>
            </a:xfrm>
            <a:prstGeom prst="rect">
              <a:avLst/>
            </a:prstGeom>
            <a:noFill/>
          </p:spPr>
        </p:pic>
      </p:grpSp>
      <p:grpSp>
        <p:nvGrpSpPr>
          <p:cNvPr id="42" name="Group 41"/>
          <p:cNvGrpSpPr/>
          <p:nvPr/>
        </p:nvGrpSpPr>
        <p:grpSpPr>
          <a:xfrm>
            <a:off x="6569785" y="489977"/>
            <a:ext cx="612064" cy="502773"/>
            <a:chOff x="7903285" y="5800164"/>
            <a:chExt cx="612064" cy="502773"/>
          </a:xfrm>
        </p:grpSpPr>
        <p:sp>
          <p:nvSpPr>
            <p:cNvPr id="43" name="Down Arrow 42"/>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4" name="Picture 7" descr="http://d1epaxmkow7zlw.cloudfront.net/ui_elements/payments/notePack_1.png"/>
            <p:cNvPicPr>
              <a:picLocks noChangeAspect="1" noChangeArrowheads="1"/>
            </p:cNvPicPr>
            <p:nvPr/>
          </p:nvPicPr>
          <p:blipFill>
            <a:blip r:embed="rId13" cstate="print"/>
            <a:srcRect/>
            <a:stretch>
              <a:fillRect/>
            </a:stretch>
          </p:blipFill>
          <p:spPr bwMode="auto">
            <a:xfrm>
              <a:off x="7986244" y="5823050"/>
              <a:ext cx="529105" cy="479887"/>
            </a:xfrm>
            <a:prstGeom prst="rect">
              <a:avLst/>
            </a:prstGeom>
            <a:noFill/>
          </p:spPr>
        </p:pic>
      </p:gr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srcRect/>
          <a:stretch>
            <a:fillRect/>
          </a:stretch>
        </p:blipFill>
        <p:spPr bwMode="auto">
          <a:xfrm>
            <a:off x="3130793" y="1609724"/>
            <a:ext cx="5498856" cy="3762375"/>
          </a:xfrm>
          <a:prstGeom prst="rect">
            <a:avLst/>
          </a:prstGeom>
          <a:noFill/>
          <a:ln w="19050">
            <a:solidFill>
              <a:schemeClr val="tx1"/>
            </a:solidFill>
            <a:miter lim="800000"/>
            <a:headEnd/>
            <a:tailEnd/>
          </a:ln>
        </p:spPr>
      </p:pic>
      <p:sp>
        <p:nvSpPr>
          <p:cNvPr id="3" name="TextBox 2"/>
          <p:cNvSpPr txBox="1"/>
          <p:nvPr/>
        </p:nvSpPr>
        <p:spPr>
          <a:xfrm>
            <a:off x="300041" y="840579"/>
            <a:ext cx="958917" cy="584775"/>
          </a:xfrm>
          <a:prstGeom prst="rect">
            <a:avLst/>
          </a:prstGeom>
          <a:noFill/>
        </p:spPr>
        <p:txBody>
          <a:bodyPr wrap="none" rtlCol="0">
            <a:spAutoFit/>
          </a:bodyPr>
          <a:lstStyle/>
          <a:p>
            <a:r>
              <a:rPr lang="en-GB" sz="3200" dirty="0" smtClean="0">
                <a:latin typeface="Helvetica" pitchFamily="34" charset="0"/>
                <a:cs typeface="Helvetica" pitchFamily="34" charset="0"/>
              </a:rPr>
              <a:t>item</a:t>
            </a:r>
            <a:endParaRPr lang="en-GB" sz="3200" dirty="0">
              <a:latin typeface="Helvetica" pitchFamily="34" charset="0"/>
              <a:cs typeface="Helvetica" pitchFamily="34" charset="0"/>
            </a:endParaRPr>
          </a:p>
        </p:txBody>
      </p:sp>
      <p:sp>
        <p:nvSpPr>
          <p:cNvPr id="4" name="TextBox 3"/>
          <p:cNvSpPr txBox="1"/>
          <p:nvPr/>
        </p:nvSpPr>
        <p:spPr>
          <a:xfrm>
            <a:off x="714375" y="1104900"/>
            <a:ext cx="2273379" cy="830997"/>
          </a:xfrm>
          <a:prstGeom prst="rect">
            <a:avLst/>
          </a:prstGeom>
          <a:noFill/>
        </p:spPr>
        <p:txBody>
          <a:bodyPr wrap="none" rtlCol="0">
            <a:spAutoFit/>
          </a:bodyPr>
          <a:lstStyle/>
          <a:p>
            <a:r>
              <a:rPr lang="en-GB" sz="4800" b="1" dirty="0" smtClean="0">
                <a:latin typeface="Helvetica" pitchFamily="34" charset="0"/>
                <a:cs typeface="Helvetica" pitchFamily="34" charset="0"/>
              </a:rPr>
              <a:t>Pricing</a:t>
            </a:r>
            <a:endParaRPr lang="en-GB" sz="4800" b="1" dirty="0">
              <a:latin typeface="Helvetica" pitchFamily="34" charset="0"/>
              <a:cs typeface="Helvetica" pitchFamily="34" charset="0"/>
            </a:endParaRPr>
          </a:p>
        </p:txBody>
      </p:sp>
      <p:sp>
        <p:nvSpPr>
          <p:cNvPr id="5" name="Oval 4"/>
          <p:cNvSpPr/>
          <p:nvPr/>
        </p:nvSpPr>
        <p:spPr>
          <a:xfrm>
            <a:off x="6096000" y="4714874"/>
            <a:ext cx="1790700" cy="40005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srcRect/>
          <a:stretch>
            <a:fillRect/>
          </a:stretch>
        </p:blipFill>
        <p:spPr bwMode="auto">
          <a:xfrm>
            <a:off x="3130793" y="1609724"/>
            <a:ext cx="5498856" cy="3762375"/>
          </a:xfrm>
          <a:prstGeom prst="rect">
            <a:avLst/>
          </a:prstGeom>
          <a:noFill/>
          <a:ln w="19050">
            <a:solidFill>
              <a:schemeClr val="tx1"/>
            </a:solidFill>
            <a:miter lim="800000"/>
            <a:headEnd/>
            <a:tailEnd/>
          </a:ln>
        </p:spPr>
      </p:pic>
      <p:sp>
        <p:nvSpPr>
          <p:cNvPr id="3" name="TextBox 2"/>
          <p:cNvSpPr txBox="1"/>
          <p:nvPr/>
        </p:nvSpPr>
        <p:spPr>
          <a:xfrm>
            <a:off x="300041" y="840579"/>
            <a:ext cx="958917" cy="584775"/>
          </a:xfrm>
          <a:prstGeom prst="rect">
            <a:avLst/>
          </a:prstGeom>
          <a:noFill/>
        </p:spPr>
        <p:txBody>
          <a:bodyPr wrap="none" rtlCol="0">
            <a:spAutoFit/>
          </a:bodyPr>
          <a:lstStyle/>
          <a:p>
            <a:r>
              <a:rPr lang="en-GB" sz="3200" dirty="0" smtClean="0">
                <a:latin typeface="Helvetica" pitchFamily="34" charset="0"/>
                <a:cs typeface="Helvetica" pitchFamily="34" charset="0"/>
              </a:rPr>
              <a:t>item</a:t>
            </a:r>
            <a:endParaRPr lang="en-GB" sz="3200" dirty="0">
              <a:latin typeface="Helvetica" pitchFamily="34" charset="0"/>
              <a:cs typeface="Helvetica" pitchFamily="34" charset="0"/>
            </a:endParaRPr>
          </a:p>
        </p:txBody>
      </p:sp>
      <p:sp>
        <p:nvSpPr>
          <p:cNvPr id="4" name="TextBox 3"/>
          <p:cNvSpPr txBox="1"/>
          <p:nvPr/>
        </p:nvSpPr>
        <p:spPr>
          <a:xfrm>
            <a:off x="714375" y="1104900"/>
            <a:ext cx="2273379" cy="830997"/>
          </a:xfrm>
          <a:prstGeom prst="rect">
            <a:avLst/>
          </a:prstGeom>
          <a:noFill/>
        </p:spPr>
        <p:txBody>
          <a:bodyPr wrap="none" rtlCol="0">
            <a:spAutoFit/>
          </a:bodyPr>
          <a:lstStyle/>
          <a:p>
            <a:r>
              <a:rPr lang="en-GB" sz="4800" b="1" dirty="0" smtClean="0">
                <a:latin typeface="Helvetica" pitchFamily="34" charset="0"/>
                <a:cs typeface="Helvetica" pitchFamily="34" charset="0"/>
              </a:rPr>
              <a:t>Pricing</a:t>
            </a:r>
            <a:endParaRPr lang="en-GB" sz="4800" b="1" dirty="0">
              <a:latin typeface="Helvetica" pitchFamily="34" charset="0"/>
              <a:cs typeface="Helvetica" pitchFamily="34" charset="0"/>
            </a:endParaRPr>
          </a:p>
        </p:txBody>
      </p:sp>
      <p:grpSp>
        <p:nvGrpSpPr>
          <p:cNvPr id="6" name="Group 5"/>
          <p:cNvGrpSpPr/>
          <p:nvPr/>
        </p:nvGrpSpPr>
        <p:grpSpPr>
          <a:xfrm>
            <a:off x="5855410" y="1809189"/>
            <a:ext cx="3021889" cy="2274423"/>
            <a:chOff x="5855410" y="1809189"/>
            <a:chExt cx="3021889" cy="2274423"/>
          </a:xfrm>
        </p:grpSpPr>
        <p:grpSp>
          <p:nvGrpSpPr>
            <p:cNvPr id="7" name="Group 5"/>
            <p:cNvGrpSpPr/>
            <p:nvPr/>
          </p:nvGrpSpPr>
          <p:grpSpPr>
            <a:xfrm>
              <a:off x="5855410" y="1809189"/>
              <a:ext cx="612064" cy="502773"/>
              <a:chOff x="7903285" y="5800164"/>
              <a:chExt cx="612064" cy="502773"/>
            </a:xfrm>
          </p:grpSpPr>
          <p:sp>
            <p:nvSpPr>
              <p:cNvPr id="41" name="Down Arrow 6"/>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2" name="Picture 7"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8" name="Group 8"/>
            <p:cNvGrpSpPr/>
            <p:nvPr/>
          </p:nvGrpSpPr>
          <p:grpSpPr>
            <a:xfrm>
              <a:off x="6626935" y="1809189"/>
              <a:ext cx="612064" cy="502773"/>
              <a:chOff x="7903285" y="5800164"/>
              <a:chExt cx="612064" cy="502773"/>
            </a:xfrm>
          </p:grpSpPr>
          <p:sp>
            <p:nvSpPr>
              <p:cNvPr id="39" name="Down Arrow 9"/>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 name="Picture 10"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9" name="Group 11"/>
            <p:cNvGrpSpPr/>
            <p:nvPr/>
          </p:nvGrpSpPr>
          <p:grpSpPr>
            <a:xfrm>
              <a:off x="7455610" y="1809189"/>
              <a:ext cx="612064" cy="502773"/>
              <a:chOff x="7903285" y="5800164"/>
              <a:chExt cx="612064" cy="502773"/>
            </a:xfrm>
          </p:grpSpPr>
          <p:sp>
            <p:nvSpPr>
              <p:cNvPr id="37" name="Down Arrow 12"/>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Picture 13"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0" name="Group 14"/>
            <p:cNvGrpSpPr/>
            <p:nvPr/>
          </p:nvGrpSpPr>
          <p:grpSpPr>
            <a:xfrm>
              <a:off x="8265235" y="1809189"/>
              <a:ext cx="612064" cy="502773"/>
              <a:chOff x="7903285" y="5800164"/>
              <a:chExt cx="612064" cy="502773"/>
            </a:xfrm>
          </p:grpSpPr>
          <p:sp>
            <p:nvSpPr>
              <p:cNvPr id="35" name="Down Arrow 34"/>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6" name="Picture 35"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1" name="Group 17"/>
            <p:cNvGrpSpPr/>
            <p:nvPr/>
          </p:nvGrpSpPr>
          <p:grpSpPr>
            <a:xfrm>
              <a:off x="5855410" y="2647389"/>
              <a:ext cx="612064" cy="502773"/>
              <a:chOff x="7903285" y="5800164"/>
              <a:chExt cx="612064" cy="502773"/>
            </a:xfrm>
          </p:grpSpPr>
          <p:sp>
            <p:nvSpPr>
              <p:cNvPr id="33" name="Down Arrow 32"/>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4" name="Picture 33"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2" name="Group 20"/>
            <p:cNvGrpSpPr/>
            <p:nvPr/>
          </p:nvGrpSpPr>
          <p:grpSpPr>
            <a:xfrm>
              <a:off x="6626935" y="2647389"/>
              <a:ext cx="612064" cy="502773"/>
              <a:chOff x="7903285" y="5800164"/>
              <a:chExt cx="612064" cy="502773"/>
            </a:xfrm>
          </p:grpSpPr>
          <p:sp>
            <p:nvSpPr>
              <p:cNvPr id="31" name="Down Arrow 30"/>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2" name="Picture 31"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3" name="Group 23"/>
            <p:cNvGrpSpPr/>
            <p:nvPr/>
          </p:nvGrpSpPr>
          <p:grpSpPr>
            <a:xfrm>
              <a:off x="7455610" y="2647389"/>
              <a:ext cx="612064" cy="502773"/>
              <a:chOff x="7903285" y="5800164"/>
              <a:chExt cx="612064" cy="502773"/>
            </a:xfrm>
          </p:grpSpPr>
          <p:sp>
            <p:nvSpPr>
              <p:cNvPr id="29" name="Down Arrow 28"/>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Picture 29"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4" name="Group 26"/>
            <p:cNvGrpSpPr/>
            <p:nvPr/>
          </p:nvGrpSpPr>
          <p:grpSpPr>
            <a:xfrm>
              <a:off x="8265235" y="2647389"/>
              <a:ext cx="612064" cy="502773"/>
              <a:chOff x="7903285" y="5800164"/>
              <a:chExt cx="612064" cy="502773"/>
            </a:xfrm>
          </p:grpSpPr>
          <p:sp>
            <p:nvSpPr>
              <p:cNvPr id="27" name="Down Arrow 26"/>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Picture 27"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5" name="Group 29"/>
            <p:cNvGrpSpPr/>
            <p:nvPr/>
          </p:nvGrpSpPr>
          <p:grpSpPr>
            <a:xfrm>
              <a:off x="5855410" y="3580839"/>
              <a:ext cx="612064" cy="502773"/>
              <a:chOff x="7903285" y="5800164"/>
              <a:chExt cx="612064" cy="502773"/>
            </a:xfrm>
          </p:grpSpPr>
          <p:sp>
            <p:nvSpPr>
              <p:cNvPr id="25" name="Down Arrow 24"/>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25"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6" name="Group 32"/>
            <p:cNvGrpSpPr/>
            <p:nvPr/>
          </p:nvGrpSpPr>
          <p:grpSpPr>
            <a:xfrm>
              <a:off x="6626935" y="3580839"/>
              <a:ext cx="612064" cy="502773"/>
              <a:chOff x="7903285" y="5800164"/>
              <a:chExt cx="612064" cy="502773"/>
            </a:xfrm>
          </p:grpSpPr>
          <p:sp>
            <p:nvSpPr>
              <p:cNvPr id="23" name="Down Arrow 22"/>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7" name="Group 35"/>
            <p:cNvGrpSpPr/>
            <p:nvPr/>
          </p:nvGrpSpPr>
          <p:grpSpPr>
            <a:xfrm>
              <a:off x="7455610" y="3580839"/>
              <a:ext cx="612064" cy="502773"/>
              <a:chOff x="7903285" y="5800164"/>
              <a:chExt cx="612064" cy="502773"/>
            </a:xfrm>
          </p:grpSpPr>
          <p:sp>
            <p:nvSpPr>
              <p:cNvPr id="21" name="Down Arrow 20"/>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2" name="Picture 21"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nvGrpSpPr>
            <p:cNvPr id="18" name="Group 38"/>
            <p:cNvGrpSpPr/>
            <p:nvPr/>
          </p:nvGrpSpPr>
          <p:grpSpPr>
            <a:xfrm>
              <a:off x="8265235" y="3580839"/>
              <a:ext cx="612064" cy="502773"/>
              <a:chOff x="7903285" y="5800164"/>
              <a:chExt cx="612064" cy="502773"/>
            </a:xfrm>
          </p:grpSpPr>
          <p:sp>
            <p:nvSpPr>
              <p:cNvPr id="19" name="Down Arrow 18"/>
              <p:cNvSpPr/>
              <p:nvPr/>
            </p:nvSpPr>
            <p:spPr>
              <a:xfrm rot="10800000">
                <a:off x="7903285" y="5800164"/>
                <a:ext cx="278010" cy="341555"/>
              </a:xfrm>
              <a:prstGeom prst="downArrow">
                <a:avLst/>
              </a:prstGeom>
              <a:solidFill>
                <a:srgbClr val="92D050"/>
              </a:solidFill>
              <a:ln>
                <a:solidFill>
                  <a:srgbClr val="2B2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http://d1epaxmkow7zlw.cloudfront.net/ui_elements/payments/notePack_1.png"/>
              <p:cNvPicPr>
                <a:picLocks noChangeAspect="1" noChangeArrowheads="1"/>
              </p:cNvPicPr>
              <p:nvPr/>
            </p:nvPicPr>
            <p:blipFill>
              <a:blip r:embed="rId4" cstate="print"/>
              <a:srcRect/>
              <a:stretch>
                <a:fillRect/>
              </a:stretch>
            </p:blipFill>
            <p:spPr bwMode="auto">
              <a:xfrm>
                <a:off x="7986244" y="5823050"/>
                <a:ext cx="529105" cy="479887"/>
              </a:xfrm>
              <a:prstGeom prst="rect">
                <a:avLst/>
              </a:prstGeom>
              <a:noFill/>
            </p:spPr>
          </p:pic>
        </p:grpSp>
      </p:gr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C4762"/>
        </a:solidFill>
        <a:effectLst/>
      </p:bgPr>
    </p:bg>
    <p:spTree>
      <p:nvGrpSpPr>
        <p:cNvPr id="1" name=""/>
        <p:cNvGrpSpPr/>
        <p:nvPr/>
      </p:nvGrpSpPr>
      <p:grpSpPr>
        <a:xfrm>
          <a:off x="0" y="0"/>
          <a:ext cx="0" cy="0"/>
          <a:chOff x="0" y="0"/>
          <a:chExt cx="0" cy="0"/>
        </a:xfrm>
      </p:grpSpPr>
      <p:pic>
        <p:nvPicPr>
          <p:cNvPr id="68613" name="Picture 5"/>
          <p:cNvPicPr>
            <a:picLocks noChangeAspect="1" noChangeArrowheads="1"/>
          </p:cNvPicPr>
          <p:nvPr/>
        </p:nvPicPr>
        <p:blipFill>
          <a:blip r:embed="rId3" cstate="print"/>
          <a:srcRect/>
          <a:stretch>
            <a:fillRect/>
          </a:stretch>
        </p:blipFill>
        <p:spPr bwMode="auto">
          <a:xfrm>
            <a:off x="0" y="1943100"/>
            <a:ext cx="4848225" cy="4914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C4762"/>
        </a:solidFill>
        <a:effectLst/>
      </p:bgPr>
    </p:bg>
    <p:spTree>
      <p:nvGrpSpPr>
        <p:cNvPr id="1" name=""/>
        <p:cNvGrpSpPr/>
        <p:nvPr/>
      </p:nvGrpSpPr>
      <p:grpSpPr>
        <a:xfrm>
          <a:off x="0" y="0"/>
          <a:ext cx="0" cy="0"/>
          <a:chOff x="0" y="0"/>
          <a:chExt cx="0" cy="0"/>
        </a:xfrm>
      </p:grpSpPr>
      <p:sp>
        <p:nvSpPr>
          <p:cNvPr id="3" name="TextBox 2"/>
          <p:cNvSpPr txBox="1"/>
          <p:nvPr/>
        </p:nvSpPr>
        <p:spPr>
          <a:xfrm>
            <a:off x="0" y="2895599"/>
            <a:ext cx="9144000" cy="646331"/>
          </a:xfrm>
          <a:prstGeom prst="rect">
            <a:avLst/>
          </a:prstGeom>
          <a:noFill/>
        </p:spPr>
        <p:txBody>
          <a:bodyPr wrap="square" rtlCol="0">
            <a:spAutoFit/>
          </a:bodyPr>
          <a:lstStyle/>
          <a:p>
            <a:pPr algn="ctr"/>
            <a:r>
              <a:rPr lang="en-GB" sz="3600" u="sng" dirty="0" smtClean="0">
                <a:solidFill>
                  <a:schemeClr val="bg1"/>
                </a:solidFill>
                <a:latin typeface="Helvetica" pitchFamily="34" charset="0"/>
                <a:cs typeface="Helvetica" pitchFamily="34" charset="0"/>
              </a:rPr>
              <a:t>Manual</a:t>
            </a:r>
            <a:r>
              <a:rPr lang="en-GB" sz="3600" dirty="0" smtClean="0">
                <a:solidFill>
                  <a:schemeClr val="bg1"/>
                </a:solidFill>
                <a:latin typeface="Helvetica" pitchFamily="34" charset="0"/>
                <a:cs typeface="Helvetica" pitchFamily="34" charset="0"/>
              </a:rPr>
              <a:t> game balancing is </a:t>
            </a:r>
            <a:r>
              <a:rPr lang="en-GB" sz="3600" b="1" dirty="0" smtClean="0">
                <a:solidFill>
                  <a:schemeClr val="bg1"/>
                </a:solidFill>
                <a:effectLst>
                  <a:outerShdw blurRad="38100" dist="38100" dir="2700000" algn="tl">
                    <a:schemeClr val="tx1">
                      <a:alpha val="43000"/>
                    </a:schemeClr>
                  </a:outerShdw>
                </a:effectLst>
                <a:latin typeface="Helvetica" pitchFamily="34" charset="0"/>
                <a:cs typeface="Helvetica" pitchFamily="34" charset="0"/>
              </a:rPr>
              <a:t>SLOW</a:t>
            </a:r>
            <a:endParaRPr lang="en-GB" sz="3600" dirty="0">
              <a:solidFill>
                <a:schemeClr val="bg1"/>
              </a:solidFill>
              <a:effectLst>
                <a:outerShdw blurRad="38100" dist="38100" dir="2700000" algn="tl">
                  <a:schemeClr val="tx1">
                    <a:alpha val="43000"/>
                  </a:scheme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C4762"/>
        </a:solidFill>
        <a:effectLst/>
      </p:bgPr>
    </p:bg>
    <p:spTree>
      <p:nvGrpSpPr>
        <p:cNvPr id="1" name=""/>
        <p:cNvGrpSpPr/>
        <p:nvPr/>
      </p:nvGrpSpPr>
      <p:grpSpPr>
        <a:xfrm>
          <a:off x="0" y="0"/>
          <a:ext cx="0" cy="0"/>
          <a:chOff x="0" y="0"/>
          <a:chExt cx="0" cy="0"/>
        </a:xfrm>
      </p:grpSpPr>
      <p:sp>
        <p:nvSpPr>
          <p:cNvPr id="3" name="TextBox 2"/>
          <p:cNvSpPr txBox="1"/>
          <p:nvPr/>
        </p:nvSpPr>
        <p:spPr>
          <a:xfrm>
            <a:off x="0" y="2895599"/>
            <a:ext cx="9144000" cy="646331"/>
          </a:xfrm>
          <a:prstGeom prst="rect">
            <a:avLst/>
          </a:prstGeom>
          <a:noFill/>
        </p:spPr>
        <p:txBody>
          <a:bodyPr wrap="square" rtlCol="0">
            <a:spAutoFit/>
          </a:bodyPr>
          <a:lstStyle/>
          <a:p>
            <a:pPr algn="ctr"/>
            <a:r>
              <a:rPr lang="en-GB" sz="3600" dirty="0" smtClean="0">
                <a:solidFill>
                  <a:schemeClr val="bg1"/>
                </a:solidFill>
                <a:latin typeface="Helvetica" pitchFamily="34" charset="0"/>
                <a:cs typeface="Helvetica" pitchFamily="34" charset="0"/>
              </a:rPr>
              <a:t>It is </a:t>
            </a:r>
            <a:r>
              <a:rPr lang="en-GB" sz="3600" b="1" dirty="0" smtClean="0">
                <a:solidFill>
                  <a:schemeClr val="bg1"/>
                </a:solidFill>
                <a:effectLst>
                  <a:outerShdw blurRad="38100" dist="38100" dir="2700000" algn="tl">
                    <a:schemeClr val="tx1">
                      <a:alpha val="43000"/>
                    </a:schemeClr>
                  </a:outerShdw>
                </a:effectLst>
                <a:latin typeface="Helvetica" pitchFamily="34" charset="0"/>
                <a:cs typeface="Helvetica" pitchFamily="34" charset="0"/>
              </a:rPr>
              <a:t>REPET</a:t>
            </a:r>
            <a:r>
              <a:rPr lang="en-GB" sz="3600" b="1" dirty="0" smtClean="0">
                <a:solidFill>
                  <a:schemeClr val="bg1"/>
                </a:solidFill>
                <a:effectLst>
                  <a:outerShdw blurRad="38100" dist="38100" dir="2700000" algn="tl">
                    <a:srgbClr val="000000">
                      <a:alpha val="43137"/>
                    </a:srgbClr>
                  </a:outerShdw>
                </a:effectLst>
                <a:latin typeface="Helvetica" pitchFamily="34" charset="0"/>
                <a:cs typeface="Helvetica" pitchFamily="34" charset="0"/>
              </a:rPr>
              <a:t>ITIVE</a:t>
            </a:r>
            <a:endParaRPr lang="en-GB" sz="3600" b="1" dirty="0">
              <a:solidFill>
                <a:schemeClr val="bg1"/>
              </a:solidFill>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C4762"/>
        </a:solidFill>
        <a:effectLst/>
      </p:bgPr>
    </p:bg>
    <p:spTree>
      <p:nvGrpSpPr>
        <p:cNvPr id="1" name=""/>
        <p:cNvGrpSpPr/>
        <p:nvPr/>
      </p:nvGrpSpPr>
      <p:grpSpPr>
        <a:xfrm>
          <a:off x="0" y="0"/>
          <a:ext cx="0" cy="0"/>
          <a:chOff x="0" y="0"/>
          <a:chExt cx="0" cy="0"/>
        </a:xfrm>
      </p:grpSpPr>
      <p:sp>
        <p:nvSpPr>
          <p:cNvPr id="3" name="TextBox 2"/>
          <p:cNvSpPr txBox="1"/>
          <p:nvPr/>
        </p:nvSpPr>
        <p:spPr>
          <a:xfrm>
            <a:off x="0" y="2895599"/>
            <a:ext cx="9144000" cy="646331"/>
          </a:xfrm>
          <a:prstGeom prst="rect">
            <a:avLst/>
          </a:prstGeom>
          <a:noFill/>
        </p:spPr>
        <p:txBody>
          <a:bodyPr wrap="square" rtlCol="0">
            <a:spAutoFit/>
          </a:bodyPr>
          <a:lstStyle/>
          <a:p>
            <a:pPr algn="ctr"/>
            <a:r>
              <a:rPr lang="en-GB" sz="3600" dirty="0" smtClean="0">
                <a:solidFill>
                  <a:schemeClr val="bg1"/>
                </a:solidFill>
                <a:latin typeface="Helvetica" pitchFamily="34" charset="0"/>
                <a:cs typeface="Helvetica" pitchFamily="34" charset="0"/>
              </a:rPr>
              <a:t>and worst of all...</a:t>
            </a:r>
            <a:endParaRPr lang="en-GB" sz="3600" b="1" dirty="0">
              <a:solidFill>
                <a:schemeClr val="bg1"/>
              </a:solidFill>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C4762"/>
        </a:solidFill>
        <a:effectLst/>
      </p:bgPr>
    </p:bg>
    <p:spTree>
      <p:nvGrpSpPr>
        <p:cNvPr id="1" name=""/>
        <p:cNvGrpSpPr/>
        <p:nvPr/>
      </p:nvGrpSpPr>
      <p:grpSpPr>
        <a:xfrm>
          <a:off x="0" y="0"/>
          <a:ext cx="0" cy="0"/>
          <a:chOff x="0" y="0"/>
          <a:chExt cx="0" cy="0"/>
        </a:xfrm>
      </p:grpSpPr>
      <p:sp>
        <p:nvSpPr>
          <p:cNvPr id="3" name="TextBox 2"/>
          <p:cNvSpPr txBox="1"/>
          <p:nvPr/>
        </p:nvSpPr>
        <p:spPr>
          <a:xfrm>
            <a:off x="0" y="2895599"/>
            <a:ext cx="9144000" cy="1200329"/>
          </a:xfrm>
          <a:prstGeom prst="rect">
            <a:avLst/>
          </a:prstGeom>
          <a:noFill/>
        </p:spPr>
        <p:txBody>
          <a:bodyPr wrap="square" rtlCol="0">
            <a:spAutoFit/>
          </a:bodyPr>
          <a:lstStyle/>
          <a:p>
            <a:pPr algn="ctr"/>
            <a:r>
              <a:rPr lang="en-GB" sz="3600" dirty="0" smtClean="0">
                <a:solidFill>
                  <a:schemeClr val="bg1"/>
                </a:solidFill>
                <a:latin typeface="Helvetica" pitchFamily="34" charset="0"/>
                <a:cs typeface="Helvetica" pitchFamily="34" charset="0"/>
              </a:rPr>
              <a:t>It is </a:t>
            </a:r>
            <a:r>
              <a:rPr lang="en-GB" sz="3600" b="1" dirty="0" smtClean="0">
                <a:solidFill>
                  <a:schemeClr val="bg1"/>
                </a:solidFill>
                <a:effectLst>
                  <a:outerShdw blurRad="38100" dist="38100" dir="2700000" algn="tl">
                    <a:schemeClr val="tx1">
                      <a:alpha val="43000"/>
                    </a:schemeClr>
                  </a:outerShdw>
                </a:effectLst>
                <a:latin typeface="Helvetica" pitchFamily="34" charset="0"/>
                <a:cs typeface="Helvetica" pitchFamily="34" charset="0"/>
              </a:rPr>
              <a:t>ERROR-PRONE</a:t>
            </a:r>
          </a:p>
          <a:p>
            <a:pPr algn="ctr"/>
            <a:r>
              <a:rPr lang="en-GB" sz="3600" dirty="0" smtClean="0">
                <a:solidFill>
                  <a:schemeClr val="bg1"/>
                </a:solidFill>
                <a:latin typeface="Helvetica" pitchFamily="34" charset="0"/>
                <a:cs typeface="Helvetica" pitchFamily="34" charset="0"/>
              </a:rPr>
              <a:t>and </a:t>
            </a:r>
            <a:r>
              <a:rPr lang="en-GB" sz="3600" b="1" dirty="0" smtClean="0">
                <a:solidFill>
                  <a:schemeClr val="bg1"/>
                </a:solidFill>
                <a:effectLst>
                  <a:outerShdw blurRad="38100" dist="38100" dir="2700000" algn="tl">
                    <a:schemeClr val="tx1">
                      <a:alpha val="43000"/>
                    </a:schemeClr>
                  </a:outerShdw>
                </a:effectLst>
                <a:latin typeface="Helvetica" pitchFamily="34" charset="0"/>
                <a:cs typeface="Helvetica" pitchFamily="34" charset="0"/>
              </a:rPr>
              <a:t>SUBJECTIVE</a:t>
            </a:r>
            <a:endParaRPr lang="en-GB" sz="3600" b="1" dirty="0">
              <a:solidFill>
                <a:schemeClr val="bg1"/>
              </a:solidFill>
              <a:effectLst>
                <a:outerShdw blurRad="38100" dist="38100" dir="2700000" algn="tl">
                  <a:schemeClr val="tx1">
                    <a:alpha val="43000"/>
                  </a:scheme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C4762"/>
        </a:solidFill>
        <a:effectLst/>
      </p:bgPr>
    </p:bg>
    <p:spTree>
      <p:nvGrpSpPr>
        <p:cNvPr id="1" name=""/>
        <p:cNvGrpSpPr/>
        <p:nvPr/>
      </p:nvGrpSpPr>
      <p:grpSpPr>
        <a:xfrm>
          <a:off x="0" y="0"/>
          <a:ext cx="0" cy="0"/>
          <a:chOff x="0" y="0"/>
          <a:chExt cx="0" cy="0"/>
        </a:xfrm>
      </p:grpSpPr>
      <p:sp>
        <p:nvSpPr>
          <p:cNvPr id="3" name="TextBox 2"/>
          <p:cNvSpPr txBox="1"/>
          <p:nvPr/>
        </p:nvSpPr>
        <p:spPr>
          <a:xfrm>
            <a:off x="0" y="2895599"/>
            <a:ext cx="9144000" cy="646331"/>
          </a:xfrm>
          <a:prstGeom prst="rect">
            <a:avLst/>
          </a:prstGeom>
          <a:noFill/>
        </p:spPr>
        <p:txBody>
          <a:bodyPr wrap="square" rtlCol="0">
            <a:spAutoFit/>
          </a:bodyPr>
          <a:lstStyle/>
          <a:p>
            <a:pPr algn="ctr"/>
            <a:r>
              <a:rPr lang="en-GB" sz="3600" dirty="0" smtClean="0">
                <a:solidFill>
                  <a:schemeClr val="bg1"/>
                </a:solidFill>
                <a:latin typeface="Helvetica" pitchFamily="34" charset="0"/>
                <a:cs typeface="Helvetica" pitchFamily="34" charset="0"/>
              </a:rPr>
              <a:t>there must be a better way...</a:t>
            </a:r>
            <a:endParaRPr lang="en-GB" sz="3600" b="1" dirty="0">
              <a:solidFill>
                <a:schemeClr val="bg1"/>
              </a:solidFill>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9624" y="385482"/>
            <a:ext cx="8453717" cy="363967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8372" name="Picture 4" descr="image"/>
          <p:cNvPicPr>
            <a:picLocks noChangeAspect="1" noChangeArrowheads="1"/>
          </p:cNvPicPr>
          <p:nvPr/>
        </p:nvPicPr>
        <p:blipFill>
          <a:blip r:embed="rId2" cstate="print"/>
          <a:srcRect/>
          <a:stretch>
            <a:fillRect/>
          </a:stretch>
        </p:blipFill>
        <p:spPr bwMode="auto">
          <a:xfrm>
            <a:off x="412378" y="452716"/>
            <a:ext cx="8319310" cy="3505202"/>
          </a:xfrm>
          <a:prstGeom prst="rect">
            <a:avLst/>
          </a:prstGeom>
          <a:noFill/>
          <a:ln w="28575">
            <a:noFill/>
          </a:ln>
        </p:spPr>
      </p:pic>
      <p:sp>
        <p:nvSpPr>
          <p:cNvPr id="4" name="TextBox 3"/>
          <p:cNvSpPr txBox="1"/>
          <p:nvPr/>
        </p:nvSpPr>
        <p:spPr>
          <a:xfrm>
            <a:off x="0" y="4130484"/>
            <a:ext cx="9143999" cy="769441"/>
          </a:xfrm>
          <a:prstGeom prst="rect">
            <a:avLst/>
          </a:prstGeom>
          <a:noFill/>
        </p:spPr>
        <p:txBody>
          <a:bodyPr wrap="square" rtlCol="0">
            <a:spAutoFit/>
          </a:bodyPr>
          <a:lstStyle/>
          <a:p>
            <a:pPr algn="ctr"/>
            <a:r>
              <a:rPr lang="en-GB" sz="4400" b="1" dirty="0" smtClean="0">
                <a:solidFill>
                  <a:schemeClr val="bg1"/>
                </a:solidFill>
                <a:latin typeface="Helvetica" pitchFamily="34" charset="0"/>
                <a:cs typeface="Helvetica" pitchFamily="34" charset="0"/>
              </a:rPr>
              <a:t>Hello, Neo4j</a:t>
            </a:r>
            <a:endParaRPr lang="en-GB" sz="4400" b="1" dirty="0">
              <a:solidFill>
                <a:schemeClr val="bg1"/>
              </a:solidFill>
              <a:latin typeface="Helvetica" pitchFamily="34" charset="0"/>
              <a:cs typeface="Helvetica" pitchFamily="34" charset="0"/>
            </a:endParaRPr>
          </a:p>
        </p:txBody>
      </p:sp>
      <p:pic>
        <p:nvPicPr>
          <p:cNvPr id="58373" name="Picture 5"/>
          <p:cNvPicPr>
            <a:picLocks noChangeAspect="1" noChangeArrowheads="1"/>
          </p:cNvPicPr>
          <p:nvPr/>
        </p:nvPicPr>
        <p:blipFill>
          <a:blip r:embed="rId3" cstate="print"/>
          <a:srcRect/>
          <a:stretch>
            <a:fillRect/>
          </a:stretch>
        </p:blipFill>
        <p:spPr bwMode="auto">
          <a:xfrm>
            <a:off x="5038726" y="952501"/>
            <a:ext cx="585787" cy="604532"/>
          </a:xfrm>
          <a:prstGeom prst="ellipse">
            <a:avLst/>
          </a:prstGeom>
          <a:ln w="19050" cap="rnd">
            <a:solidFill>
              <a:schemeClr val="tx1"/>
            </a:solidFill>
          </a:ln>
          <a:effectLst>
            <a:outerShdw blurRad="381000" dist="292100" dir="5400000" sx="-80000" sy="-18000" rotWithShape="0">
              <a:srgbClr val="000000">
                <a:alpha val="22000"/>
              </a:srgbClr>
            </a:outerShdw>
          </a:effectLst>
        </p:spPr>
      </p:pic>
      <p:sp>
        <p:nvSpPr>
          <p:cNvPr id="7" name="TextBox 6"/>
          <p:cNvSpPr txBox="1"/>
          <p:nvPr/>
        </p:nvSpPr>
        <p:spPr>
          <a:xfrm>
            <a:off x="0" y="5044884"/>
            <a:ext cx="9144000" cy="400110"/>
          </a:xfrm>
          <a:prstGeom prst="rect">
            <a:avLst/>
          </a:prstGeom>
          <a:noFill/>
        </p:spPr>
        <p:txBody>
          <a:bodyPr wrap="square" rtlCol="0">
            <a:spAutoFit/>
          </a:bodyPr>
          <a:lstStyle/>
          <a:p>
            <a:pPr algn="ctr"/>
            <a:r>
              <a:rPr lang="en-GB" sz="2000" dirty="0" smtClean="0">
                <a:solidFill>
                  <a:schemeClr val="bg1"/>
                </a:solidFill>
                <a:latin typeface="Helvetica" pitchFamily="34" charset="0"/>
                <a:cs typeface="Helvetica" pitchFamily="34" charset="0"/>
              </a:rPr>
              <a:t>The rabbit hole sounds pretty good right about now!</a:t>
            </a:r>
            <a:endParaRPr lang="en-GB" sz="2000"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grpSp>
        <p:nvGrpSpPr>
          <p:cNvPr id="10" name="Group 9"/>
          <p:cNvGrpSpPr/>
          <p:nvPr/>
        </p:nvGrpSpPr>
        <p:grpSpPr>
          <a:xfrm>
            <a:off x="1308100" y="1622539"/>
            <a:ext cx="3728906" cy="3154710"/>
            <a:chOff x="1450975" y="1767681"/>
            <a:chExt cx="3728906" cy="3154710"/>
          </a:xfrm>
        </p:grpSpPr>
        <p:sp>
          <p:nvSpPr>
            <p:cNvPr id="2" name="TextBox 1"/>
            <p:cNvSpPr txBox="1"/>
            <p:nvPr/>
          </p:nvSpPr>
          <p:spPr>
            <a:xfrm>
              <a:off x="1450975" y="1767681"/>
              <a:ext cx="3728906" cy="3154710"/>
            </a:xfrm>
            <a:prstGeom prst="rect">
              <a:avLst/>
            </a:prstGeom>
            <a:noFill/>
          </p:spPr>
          <p:txBody>
            <a:bodyPr wrap="none" rtlCol="0">
              <a:spAutoFit/>
            </a:bodyPr>
            <a:lstStyle/>
            <a:p>
              <a:r>
                <a:rPr lang="en-GB" sz="19900" b="1" dirty="0" smtClean="0">
                  <a:latin typeface="Helvetica" pitchFamily="34" charset="0"/>
                  <a:cs typeface="Helvetica" pitchFamily="34" charset="0"/>
                </a:rPr>
                <a:t>1</a:t>
              </a:r>
              <a:r>
                <a:rPr lang="en-GB" sz="19900" b="1" dirty="0" smtClean="0">
                  <a:solidFill>
                    <a:schemeClr val="bg1"/>
                  </a:solidFill>
                  <a:latin typeface="Helvetica" pitchFamily="34" charset="0"/>
                  <a:cs typeface="Helvetica" pitchFamily="34" charset="0"/>
                </a:rPr>
                <a:t>M</a:t>
              </a:r>
              <a:endParaRPr lang="en-GB" sz="13800" b="1" dirty="0">
                <a:solidFill>
                  <a:schemeClr val="bg1"/>
                </a:solidFill>
                <a:latin typeface="Helvetica" pitchFamily="34" charset="0"/>
                <a:cs typeface="Helvetica" pitchFamily="34" charset="0"/>
              </a:endParaRPr>
            </a:p>
          </p:txBody>
        </p:sp>
        <p:sp>
          <p:nvSpPr>
            <p:cNvPr id="6" name="TextBox 5"/>
            <p:cNvSpPr txBox="1"/>
            <p:nvPr/>
          </p:nvSpPr>
          <p:spPr>
            <a:xfrm>
              <a:off x="2981318" y="4105275"/>
              <a:ext cx="2053767" cy="800219"/>
            </a:xfrm>
            <a:prstGeom prst="rect">
              <a:avLst/>
            </a:prstGeom>
            <a:noFill/>
          </p:spPr>
          <p:txBody>
            <a:bodyPr wrap="none" rtlCol="0">
              <a:spAutoFit/>
            </a:bodyPr>
            <a:lstStyle/>
            <a:p>
              <a:r>
                <a:rPr lang="en-GB" sz="4600" dirty="0" smtClean="0">
                  <a:solidFill>
                    <a:schemeClr val="bg1"/>
                  </a:solidFill>
                  <a:latin typeface="Helvetica" pitchFamily="34" charset="0"/>
                  <a:cs typeface="Helvetica" pitchFamily="34" charset="0"/>
                </a:rPr>
                <a:t>ILLION</a:t>
              </a:r>
              <a:endParaRPr lang="en-GB" sz="4600" dirty="0">
                <a:solidFill>
                  <a:schemeClr val="bg1"/>
                </a:solidFill>
                <a:latin typeface="Helvetica" pitchFamily="34" charset="0"/>
                <a:cs typeface="Helvetica" pitchFamily="34" charset="0"/>
              </a:endParaRPr>
            </a:p>
          </p:txBody>
        </p:sp>
      </p:grpSp>
      <p:grpSp>
        <p:nvGrpSpPr>
          <p:cNvPr id="18" name="Group 17"/>
          <p:cNvGrpSpPr/>
          <p:nvPr/>
        </p:nvGrpSpPr>
        <p:grpSpPr>
          <a:xfrm>
            <a:off x="5100134" y="2054672"/>
            <a:ext cx="3060700" cy="2755814"/>
            <a:chOff x="5100134" y="2054672"/>
            <a:chExt cx="3060700" cy="2755814"/>
          </a:xfrm>
        </p:grpSpPr>
        <p:sp>
          <p:nvSpPr>
            <p:cNvPr id="3" name="TextBox 2"/>
            <p:cNvSpPr txBox="1"/>
            <p:nvPr/>
          </p:nvSpPr>
          <p:spPr>
            <a:xfrm>
              <a:off x="5100134" y="3702490"/>
              <a:ext cx="3060700" cy="1107996"/>
            </a:xfrm>
            <a:prstGeom prst="rect">
              <a:avLst/>
            </a:prstGeom>
            <a:noFill/>
          </p:spPr>
          <p:txBody>
            <a:bodyPr wrap="square" rtlCol="0">
              <a:spAutoFit/>
            </a:bodyPr>
            <a:lstStyle/>
            <a:p>
              <a:r>
                <a:rPr lang="en-GB" sz="6600" b="1" dirty="0" smtClean="0">
                  <a:latin typeface="Helvetica" pitchFamily="34" charset="0"/>
                  <a:cs typeface="Helvetica" pitchFamily="34" charset="0"/>
                </a:rPr>
                <a:t>U</a:t>
              </a:r>
              <a:r>
                <a:rPr lang="en-GB" sz="4400" b="1" dirty="0" smtClean="0">
                  <a:solidFill>
                    <a:schemeClr val="bg1"/>
                  </a:solidFill>
                  <a:latin typeface="Helvetica" pitchFamily="34" charset="0"/>
                  <a:cs typeface="Helvetica" pitchFamily="34" charset="0"/>
                </a:rPr>
                <a:t>SERS</a:t>
              </a:r>
              <a:endParaRPr lang="en-GB" sz="11500" b="1" dirty="0">
                <a:solidFill>
                  <a:schemeClr val="bg1"/>
                </a:solidFill>
                <a:latin typeface="Helvetica" pitchFamily="34" charset="0"/>
                <a:cs typeface="Helvetica" pitchFamily="34" charset="0"/>
              </a:endParaRPr>
            </a:p>
          </p:txBody>
        </p:sp>
        <p:sp>
          <p:nvSpPr>
            <p:cNvPr id="8" name="TextBox 7"/>
            <p:cNvSpPr txBox="1"/>
            <p:nvPr/>
          </p:nvSpPr>
          <p:spPr>
            <a:xfrm>
              <a:off x="5100134" y="2878581"/>
              <a:ext cx="3060700" cy="1107996"/>
            </a:xfrm>
            <a:prstGeom prst="rect">
              <a:avLst/>
            </a:prstGeom>
            <a:noFill/>
          </p:spPr>
          <p:txBody>
            <a:bodyPr wrap="square" rtlCol="0">
              <a:spAutoFit/>
            </a:bodyPr>
            <a:lstStyle/>
            <a:p>
              <a:r>
                <a:rPr lang="en-GB" sz="6600" b="1" dirty="0" smtClean="0">
                  <a:latin typeface="Helvetica" pitchFamily="34" charset="0"/>
                  <a:cs typeface="Helvetica" pitchFamily="34" charset="0"/>
                </a:rPr>
                <a:t>A</a:t>
              </a:r>
              <a:r>
                <a:rPr lang="en-GB" sz="4400" b="1" dirty="0" smtClean="0">
                  <a:solidFill>
                    <a:schemeClr val="bg1"/>
                  </a:solidFill>
                  <a:latin typeface="Helvetica" pitchFamily="34" charset="0"/>
                  <a:cs typeface="Helvetica" pitchFamily="34" charset="0"/>
                </a:rPr>
                <a:t>CTIVE</a:t>
              </a:r>
            </a:p>
          </p:txBody>
        </p:sp>
        <p:sp>
          <p:nvSpPr>
            <p:cNvPr id="9" name="TextBox 8"/>
            <p:cNvSpPr txBox="1"/>
            <p:nvPr/>
          </p:nvSpPr>
          <p:spPr>
            <a:xfrm>
              <a:off x="5100134" y="2054672"/>
              <a:ext cx="3060700" cy="1107996"/>
            </a:xfrm>
            <a:prstGeom prst="rect">
              <a:avLst/>
            </a:prstGeom>
            <a:noFill/>
          </p:spPr>
          <p:txBody>
            <a:bodyPr wrap="square" rtlCol="0">
              <a:spAutoFit/>
            </a:bodyPr>
            <a:lstStyle/>
            <a:p>
              <a:r>
                <a:rPr lang="en-GB" sz="6600" b="1" dirty="0" smtClean="0">
                  <a:latin typeface="Helvetica" pitchFamily="34" charset="0"/>
                  <a:cs typeface="Helvetica" pitchFamily="34" charset="0"/>
                </a:rPr>
                <a:t>D</a:t>
              </a:r>
              <a:r>
                <a:rPr lang="en-GB" sz="4400" b="1" dirty="0" smtClean="0">
                  <a:solidFill>
                    <a:schemeClr val="bg1"/>
                  </a:solidFill>
                  <a:latin typeface="Helvetica" pitchFamily="34" charset="0"/>
                  <a:cs typeface="Helvetica" pitchFamily="34" charset="0"/>
                </a:rPr>
                <a:t>AILY</a:t>
              </a:r>
            </a:p>
          </p:txBody>
        </p:sp>
      </p:gr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pic>
        <p:nvPicPr>
          <p:cNvPr id="5" name="Picture 9"/>
          <p:cNvPicPr>
            <a:picLocks noChangeAspect="1" noChangeArrowheads="1"/>
          </p:cNvPicPr>
          <p:nvPr/>
        </p:nvPicPr>
        <p:blipFill>
          <a:blip r:embed="rId3" cstate="print"/>
          <a:srcRect/>
          <a:stretch>
            <a:fillRect/>
          </a:stretch>
        </p:blipFill>
        <p:spPr bwMode="auto">
          <a:xfrm>
            <a:off x="1523595" y="3737069"/>
            <a:ext cx="1979613" cy="1398713"/>
          </a:xfrm>
          <a:prstGeom prst="ellipse">
            <a:avLst/>
          </a:prstGeom>
          <a:ln w="63500" cap="rnd">
            <a:solidFill>
              <a:schemeClr val="tx1"/>
            </a:solidFill>
          </a:ln>
          <a:effectLst/>
          <a:scene3d>
            <a:camera prst="orthographicFront"/>
            <a:lightRig rig="contrasting" dir="t">
              <a:rot lat="0" lon="0" rev="3000000"/>
            </a:lightRig>
          </a:scene3d>
          <a:sp3d contourW="7620">
            <a:contourClr>
              <a:srgbClr val="333333"/>
            </a:contourClr>
          </a:sp3d>
        </p:spPr>
      </p:pic>
      <p:pic>
        <p:nvPicPr>
          <p:cNvPr id="6" name="Picture 10"/>
          <p:cNvPicPr>
            <a:picLocks noChangeAspect="1" noChangeArrowheads="1"/>
          </p:cNvPicPr>
          <p:nvPr/>
        </p:nvPicPr>
        <p:blipFill>
          <a:blip r:embed="rId4" cstate="print"/>
          <a:srcRect/>
          <a:stretch>
            <a:fillRect/>
          </a:stretch>
        </p:blipFill>
        <p:spPr bwMode="auto">
          <a:xfrm>
            <a:off x="4184494" y="4988468"/>
            <a:ext cx="1958444" cy="1489561"/>
          </a:xfrm>
          <a:prstGeom prst="ellipse">
            <a:avLst/>
          </a:prstGeom>
          <a:ln w="63500" cap="rnd">
            <a:solidFill>
              <a:schemeClr val="tx1"/>
            </a:solidFill>
          </a:ln>
          <a:effectLst/>
          <a:scene3d>
            <a:camera prst="orthographicFront"/>
            <a:lightRig rig="contrasting" dir="t">
              <a:rot lat="0" lon="0" rev="3000000"/>
            </a:lightRig>
          </a:scene3d>
          <a:sp3d contourW="7620">
            <a:contourClr>
              <a:srgbClr val="333333"/>
            </a:contourClr>
          </a:sp3d>
        </p:spPr>
      </p:pic>
      <p:cxnSp>
        <p:nvCxnSpPr>
          <p:cNvPr id="7" name="Straight Connector 6"/>
          <p:cNvCxnSpPr>
            <a:stCxn id="13" idx="6"/>
            <a:endCxn id="22" idx="1"/>
          </p:cNvCxnSpPr>
          <p:nvPr/>
        </p:nvCxnSpPr>
        <p:spPr>
          <a:xfrm>
            <a:off x="3037791" y="2132670"/>
            <a:ext cx="1879540" cy="6996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2" idx="0"/>
            <a:endCxn id="10" idx="4"/>
          </p:cNvCxnSpPr>
          <p:nvPr/>
        </p:nvCxnSpPr>
        <p:spPr>
          <a:xfrm flipH="1" flipV="1">
            <a:off x="5229972" y="1584511"/>
            <a:ext cx="259850" cy="10106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4415138" y="194252"/>
            <a:ext cx="1617663" cy="1617663"/>
            <a:chOff x="3166056" y="292864"/>
            <a:chExt cx="1617663" cy="1617663"/>
          </a:xfrm>
        </p:grpSpPr>
        <p:sp>
          <p:nvSpPr>
            <p:cNvPr id="10" name="Oval 9"/>
            <p:cNvSpPr/>
            <p:nvPr/>
          </p:nvSpPr>
          <p:spPr>
            <a:xfrm>
              <a:off x="3476065" y="673473"/>
              <a:ext cx="1009650" cy="100965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5" descr="C:\Temp\MARKETPLACE_LARGE_TRAP_MUSKET_TEER.png"/>
            <p:cNvPicPr>
              <a:picLocks noChangeAspect="1" noChangeArrowheads="1"/>
            </p:cNvPicPr>
            <p:nvPr/>
          </p:nvPicPr>
          <p:blipFill>
            <a:blip r:embed="rId5" cstate="print"/>
            <a:srcRect/>
            <a:stretch>
              <a:fillRect/>
            </a:stretch>
          </p:blipFill>
          <p:spPr bwMode="auto">
            <a:xfrm>
              <a:off x="3166056" y="292864"/>
              <a:ext cx="1617663" cy="1617663"/>
            </a:xfrm>
            <a:prstGeom prst="rect">
              <a:avLst/>
            </a:prstGeom>
            <a:noFill/>
          </p:spPr>
        </p:pic>
      </p:grpSp>
      <p:grpSp>
        <p:nvGrpSpPr>
          <p:cNvPr id="12" name="Group 11"/>
          <p:cNvGrpSpPr/>
          <p:nvPr/>
        </p:nvGrpSpPr>
        <p:grpSpPr>
          <a:xfrm>
            <a:off x="1978611" y="1512275"/>
            <a:ext cx="1136650" cy="1136650"/>
            <a:chOff x="1679787" y="2005332"/>
            <a:chExt cx="1136650" cy="1136650"/>
          </a:xfrm>
        </p:grpSpPr>
        <p:sp>
          <p:nvSpPr>
            <p:cNvPr id="13" name="Oval 12"/>
            <p:cNvSpPr/>
            <p:nvPr/>
          </p:nvSpPr>
          <p:spPr>
            <a:xfrm>
              <a:off x="1729317" y="2120902"/>
              <a:ext cx="1009650" cy="100965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4" descr="C:\Temp\MARKETPLACE_LARGE_COLL_ALLURING_GOAT.png"/>
            <p:cNvPicPr>
              <a:picLocks noChangeAspect="1" noChangeArrowheads="1"/>
            </p:cNvPicPr>
            <p:nvPr/>
          </p:nvPicPr>
          <p:blipFill>
            <a:blip r:embed="rId6" cstate="print"/>
            <a:srcRect/>
            <a:stretch>
              <a:fillRect/>
            </a:stretch>
          </p:blipFill>
          <p:spPr bwMode="auto">
            <a:xfrm>
              <a:off x="1679787" y="2005332"/>
              <a:ext cx="1136650" cy="1136650"/>
            </a:xfrm>
            <a:prstGeom prst="rect">
              <a:avLst/>
            </a:prstGeom>
            <a:noFill/>
          </p:spPr>
        </p:pic>
      </p:grpSp>
      <p:cxnSp>
        <p:nvCxnSpPr>
          <p:cNvPr id="15" name="Straight Connector 14"/>
          <p:cNvCxnSpPr>
            <a:stCxn id="5" idx="6"/>
            <a:endCxn id="22" idx="3"/>
          </p:cNvCxnSpPr>
          <p:nvPr/>
        </p:nvCxnSpPr>
        <p:spPr>
          <a:xfrm flipV="1">
            <a:off x="3503208" y="3977273"/>
            <a:ext cx="1414123" cy="45915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4"/>
            <a:endCxn id="6" idx="0"/>
          </p:cNvCxnSpPr>
          <p:nvPr/>
        </p:nvCxnSpPr>
        <p:spPr>
          <a:xfrm flipH="1">
            <a:off x="5163716" y="4214407"/>
            <a:ext cx="326106" cy="77406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389592" y="2082376"/>
            <a:ext cx="2286000" cy="2286000"/>
            <a:chOff x="4135592" y="2019623"/>
            <a:chExt cx="2286000" cy="2286000"/>
          </a:xfrm>
        </p:grpSpPr>
        <p:sp>
          <p:nvSpPr>
            <p:cNvPr id="22" name="Oval 21"/>
            <p:cNvSpPr/>
            <p:nvPr/>
          </p:nvSpPr>
          <p:spPr>
            <a:xfrm>
              <a:off x="4426197" y="2532404"/>
              <a:ext cx="1619250" cy="161925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3" descr="C:\Temp\MARKETPLACE_LARGE_ENV_MONSTER_BIGFOOT.png"/>
            <p:cNvPicPr>
              <a:picLocks noChangeAspect="1" noChangeArrowheads="1"/>
            </p:cNvPicPr>
            <p:nvPr/>
          </p:nvPicPr>
          <p:blipFill>
            <a:blip r:embed="rId7" cstate="print"/>
            <a:srcRect/>
            <a:stretch>
              <a:fillRect/>
            </a:stretch>
          </p:blipFill>
          <p:spPr bwMode="auto">
            <a:xfrm>
              <a:off x="4135592" y="2019623"/>
              <a:ext cx="2286000" cy="2286000"/>
            </a:xfrm>
            <a:prstGeom prst="rect">
              <a:avLst/>
            </a:prstGeom>
            <a:noFill/>
          </p:spPr>
        </p:pic>
      </p:grpSp>
      <p:sp>
        <p:nvSpPr>
          <p:cNvPr id="34" name="TextBox 33"/>
          <p:cNvSpPr txBox="1"/>
          <p:nvPr/>
        </p:nvSpPr>
        <p:spPr>
          <a:xfrm rot="16200000">
            <a:off x="5323221" y="2241864"/>
            <a:ext cx="6609502" cy="1785104"/>
          </a:xfrm>
          <a:prstGeom prst="rect">
            <a:avLst/>
          </a:prstGeom>
          <a:noFill/>
        </p:spPr>
        <p:txBody>
          <a:bodyPr wrap="none" rtlCol="0">
            <a:spAutoFit/>
          </a:bodyPr>
          <a:lstStyle/>
          <a:p>
            <a:r>
              <a:rPr lang="en-GB" sz="11000" b="1" dirty="0" smtClean="0">
                <a:solidFill>
                  <a:srgbClr val="ED4335"/>
                </a:solidFill>
                <a:latin typeface="Helvetica" pitchFamily="34" charset="0"/>
                <a:cs typeface="Helvetica" pitchFamily="34" charset="0"/>
              </a:rPr>
              <a:t>BIGFOOT</a:t>
            </a:r>
            <a:endParaRPr lang="en-GB" sz="11000" b="1" dirty="0">
              <a:solidFill>
                <a:srgbClr val="ED4335"/>
              </a:solidFill>
              <a:latin typeface="Helvetica" pitchFamily="34" charset="0"/>
              <a:cs typeface="Helvetica" pitchFamily="34" charset="0"/>
            </a:endParaRPr>
          </a:p>
        </p:txBody>
      </p:sp>
      <p:sp>
        <p:nvSpPr>
          <p:cNvPr id="36" name="TextBox 35"/>
          <p:cNvSpPr txBox="1"/>
          <p:nvPr/>
        </p:nvSpPr>
        <p:spPr>
          <a:xfrm rot="16200000">
            <a:off x="6675812" y="730719"/>
            <a:ext cx="2505814" cy="769441"/>
          </a:xfrm>
          <a:prstGeom prst="rect">
            <a:avLst/>
          </a:prstGeom>
          <a:noFill/>
        </p:spPr>
        <p:txBody>
          <a:bodyPr wrap="none" rtlCol="0">
            <a:spAutoFit/>
          </a:bodyPr>
          <a:lstStyle/>
          <a:p>
            <a:r>
              <a:rPr lang="en-GB" sz="4400" b="1" dirty="0" smtClean="0">
                <a:solidFill>
                  <a:srgbClr val="F7ADA7"/>
                </a:solidFill>
                <a:latin typeface="Helvetica" pitchFamily="34" charset="0"/>
                <a:cs typeface="Helvetica" pitchFamily="34" charset="0"/>
              </a:rPr>
              <a:t>catching</a:t>
            </a:r>
            <a:endParaRPr lang="en-GB" sz="4400" b="1" dirty="0">
              <a:solidFill>
                <a:srgbClr val="F7ADA7"/>
              </a:solidFill>
              <a:latin typeface="Helvetica" pitchFamily="34" charset="0"/>
              <a:cs typeface="Helvetica" pitchFamily="34" charset="0"/>
            </a:endParaRPr>
          </a:p>
        </p:txBody>
      </p:sp>
    </p:spTree>
  </p:cSld>
  <p:clrMapOvr>
    <a:masterClrMapping/>
  </p:clrMapOvr>
  <p:transition spd="med">
    <p:strips dir="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1"/>
            <a:ext cx="9144000" cy="6918643"/>
          </a:xfrm>
          <a:prstGeom prst="rect">
            <a:avLst/>
          </a:prstGeom>
          <a:noFill/>
          <a:ln w="9525">
            <a:noFill/>
            <a:miter lim="800000"/>
            <a:headEnd/>
            <a:tailEnd/>
          </a:ln>
        </p:spPr>
      </p:pic>
      <p:grpSp>
        <p:nvGrpSpPr>
          <p:cNvPr id="52" name="Group 51"/>
          <p:cNvGrpSpPr/>
          <p:nvPr/>
        </p:nvGrpSpPr>
        <p:grpSpPr>
          <a:xfrm>
            <a:off x="1019175" y="4438650"/>
            <a:ext cx="2005507" cy="676335"/>
            <a:chOff x="1019175" y="4438650"/>
            <a:chExt cx="2005507" cy="676335"/>
          </a:xfrm>
        </p:grpSpPr>
        <p:sp>
          <p:nvSpPr>
            <p:cNvPr id="4" name="Oval 3"/>
            <p:cNvSpPr/>
            <p:nvPr/>
          </p:nvSpPr>
          <p:spPr>
            <a:xfrm>
              <a:off x="1019175" y="4438650"/>
              <a:ext cx="438150" cy="61912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1857375" y="4714875"/>
              <a:ext cx="1167307" cy="400110"/>
            </a:xfrm>
            <a:prstGeom prst="rect">
              <a:avLst/>
            </a:prstGeom>
            <a:noFill/>
          </p:spPr>
          <p:txBody>
            <a:bodyPr wrap="none" rtlCol="0">
              <a:spAutoFit/>
            </a:bodyPr>
            <a:lstStyle/>
            <a:p>
              <a:r>
                <a:rPr lang="en-GB" sz="2000" b="1" dirty="0" smtClean="0">
                  <a:latin typeface="Helvetica" pitchFamily="34" charset="0"/>
                  <a:cs typeface="Helvetica" pitchFamily="34" charset="0"/>
                </a:rPr>
                <a:t>location</a:t>
              </a:r>
              <a:endParaRPr lang="en-GB" sz="2000" b="1" dirty="0">
                <a:latin typeface="Helvetica" pitchFamily="34" charset="0"/>
                <a:cs typeface="Helvetica" pitchFamily="34" charset="0"/>
              </a:endParaRPr>
            </a:p>
          </p:txBody>
        </p:sp>
        <p:cxnSp>
          <p:nvCxnSpPr>
            <p:cNvPr id="7" name="Straight Arrow Connector 6"/>
            <p:cNvCxnSpPr>
              <a:stCxn id="5" idx="1"/>
              <a:endCxn id="4" idx="6"/>
            </p:cNvCxnSpPr>
            <p:nvPr/>
          </p:nvCxnSpPr>
          <p:spPr>
            <a:xfrm flipH="1" flipV="1">
              <a:off x="1457325" y="4748213"/>
              <a:ext cx="400050" cy="1667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105275" y="4805383"/>
            <a:ext cx="2249644" cy="776288"/>
            <a:chOff x="4105275" y="4619626"/>
            <a:chExt cx="2249644" cy="776288"/>
          </a:xfrm>
        </p:grpSpPr>
        <p:sp>
          <p:nvSpPr>
            <p:cNvPr id="10" name="TextBox 9"/>
            <p:cNvSpPr txBox="1"/>
            <p:nvPr/>
          </p:nvSpPr>
          <p:spPr>
            <a:xfrm>
              <a:off x="5715000" y="4814878"/>
              <a:ext cx="639919" cy="400110"/>
            </a:xfrm>
            <a:prstGeom prst="rect">
              <a:avLst/>
            </a:prstGeom>
            <a:noFill/>
          </p:spPr>
          <p:txBody>
            <a:bodyPr wrap="none" rtlCol="0">
              <a:spAutoFit/>
            </a:bodyPr>
            <a:lstStyle/>
            <a:p>
              <a:r>
                <a:rPr lang="en-GB" sz="2000" b="1" dirty="0" smtClean="0">
                  <a:latin typeface="Helvetica" pitchFamily="34" charset="0"/>
                  <a:cs typeface="Helvetica" pitchFamily="34" charset="0"/>
                </a:rPr>
                <a:t>bait</a:t>
              </a:r>
              <a:endParaRPr lang="en-GB" sz="2000" b="1" dirty="0">
                <a:latin typeface="Helvetica" pitchFamily="34" charset="0"/>
                <a:cs typeface="Helvetica" pitchFamily="34" charset="0"/>
              </a:endParaRPr>
            </a:p>
          </p:txBody>
        </p:sp>
        <p:sp>
          <p:nvSpPr>
            <p:cNvPr id="12" name="Oval 11"/>
            <p:cNvSpPr/>
            <p:nvPr/>
          </p:nvSpPr>
          <p:spPr>
            <a:xfrm>
              <a:off x="4105275" y="4619626"/>
              <a:ext cx="1076326" cy="7762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p:cNvCxnSpPr>
              <a:stCxn id="10" idx="1"/>
              <a:endCxn id="12" idx="6"/>
            </p:cNvCxnSpPr>
            <p:nvPr/>
          </p:nvCxnSpPr>
          <p:spPr>
            <a:xfrm flipH="1" flipV="1">
              <a:off x="5181601" y="5007770"/>
              <a:ext cx="533399" cy="71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4105275" y="5772155"/>
            <a:ext cx="3501590" cy="528637"/>
            <a:chOff x="4105275" y="5495928"/>
            <a:chExt cx="3501590" cy="528637"/>
          </a:xfrm>
        </p:grpSpPr>
        <p:sp>
          <p:nvSpPr>
            <p:cNvPr id="20" name="Oval 19"/>
            <p:cNvSpPr/>
            <p:nvPr/>
          </p:nvSpPr>
          <p:spPr>
            <a:xfrm>
              <a:off x="4105275" y="5495928"/>
              <a:ext cx="1119188" cy="5286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1" name="Straight Arrow Connector 20"/>
            <p:cNvCxnSpPr>
              <a:stCxn id="23" idx="1"/>
              <a:endCxn id="20" idx="6"/>
            </p:cNvCxnSpPr>
            <p:nvPr/>
          </p:nvCxnSpPr>
          <p:spPr>
            <a:xfrm flipH="1" flipV="1">
              <a:off x="5224463" y="5760247"/>
              <a:ext cx="490537" cy="241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15000" y="5562602"/>
              <a:ext cx="1891865" cy="400110"/>
            </a:xfrm>
            <a:prstGeom prst="rect">
              <a:avLst/>
            </a:prstGeom>
            <a:noFill/>
          </p:spPr>
          <p:txBody>
            <a:bodyPr wrap="none" rtlCol="0">
              <a:spAutoFit/>
            </a:bodyPr>
            <a:lstStyle/>
            <a:p>
              <a:r>
                <a:rPr lang="en-GB" sz="2000" b="1" dirty="0" smtClean="0">
                  <a:latin typeface="Helvetica" pitchFamily="34" charset="0"/>
                  <a:cs typeface="Helvetica" pitchFamily="34" charset="0"/>
                </a:rPr>
                <a:t>attraction rate</a:t>
              </a:r>
              <a:endParaRPr lang="en-GB" sz="2000" b="1" dirty="0">
                <a:latin typeface="Helvetica" pitchFamily="34" charset="0"/>
                <a:cs typeface="Helvetica" pitchFamily="34" charset="0"/>
              </a:endParaRPr>
            </a:p>
          </p:txBody>
        </p:sp>
      </p:grpSp>
      <p:grpSp>
        <p:nvGrpSpPr>
          <p:cNvPr id="51" name="Group 50"/>
          <p:cNvGrpSpPr/>
          <p:nvPr/>
        </p:nvGrpSpPr>
        <p:grpSpPr>
          <a:xfrm>
            <a:off x="5238750" y="1171576"/>
            <a:ext cx="1143000" cy="1952624"/>
            <a:chOff x="5057775" y="1371601"/>
            <a:chExt cx="1143000" cy="1952624"/>
          </a:xfrm>
        </p:grpSpPr>
        <p:cxnSp>
          <p:nvCxnSpPr>
            <p:cNvPr id="29" name="Straight Arrow Connector 28"/>
            <p:cNvCxnSpPr>
              <a:stCxn id="1029" idx="0"/>
            </p:cNvCxnSpPr>
            <p:nvPr/>
          </p:nvCxnSpPr>
          <p:spPr>
            <a:xfrm flipV="1">
              <a:off x="5629275" y="1371601"/>
              <a:ext cx="561975" cy="7334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4" cstate="print"/>
            <a:srcRect/>
            <a:stretch>
              <a:fillRect/>
            </a:stretch>
          </p:blipFill>
          <p:spPr bwMode="auto">
            <a:xfrm>
              <a:off x="5057775" y="2105025"/>
              <a:ext cx="1143000" cy="1219200"/>
            </a:xfrm>
            <a:prstGeom prst="rect">
              <a:avLst/>
            </a:prstGeom>
            <a:noFill/>
            <a:ln w="38100">
              <a:solidFill>
                <a:schemeClr val="tx1"/>
              </a:solidFill>
              <a:miter lim="800000"/>
              <a:headEnd/>
              <a:tailEnd/>
            </a:ln>
          </p:spPr>
        </p:pic>
      </p:grpSp>
      <p:grpSp>
        <p:nvGrpSpPr>
          <p:cNvPr id="50" name="Group 49"/>
          <p:cNvGrpSpPr/>
          <p:nvPr/>
        </p:nvGrpSpPr>
        <p:grpSpPr>
          <a:xfrm>
            <a:off x="6881811" y="1171575"/>
            <a:ext cx="1394934" cy="3157600"/>
            <a:chOff x="6615111" y="1371600"/>
            <a:chExt cx="1394934" cy="3157600"/>
          </a:xfrm>
        </p:grpSpPr>
        <p:pic>
          <p:nvPicPr>
            <p:cNvPr id="1030" name="Picture 6"/>
            <p:cNvPicPr>
              <a:picLocks noChangeAspect="1" noChangeArrowheads="1"/>
            </p:cNvPicPr>
            <p:nvPr/>
          </p:nvPicPr>
          <p:blipFill>
            <a:blip r:embed="rId5" cstate="print"/>
            <a:srcRect/>
            <a:stretch>
              <a:fillRect/>
            </a:stretch>
          </p:blipFill>
          <p:spPr bwMode="auto">
            <a:xfrm>
              <a:off x="6729414" y="2105025"/>
              <a:ext cx="1171575" cy="1524000"/>
            </a:xfrm>
            <a:prstGeom prst="rect">
              <a:avLst/>
            </a:prstGeom>
            <a:noFill/>
            <a:ln w="38100">
              <a:solidFill>
                <a:schemeClr val="tx1"/>
              </a:solidFill>
              <a:miter lim="800000"/>
              <a:headEnd/>
              <a:tailEnd/>
            </a:ln>
          </p:spPr>
        </p:pic>
        <p:cxnSp>
          <p:nvCxnSpPr>
            <p:cNvPr id="35" name="Straight Arrow Connector 34"/>
            <p:cNvCxnSpPr>
              <a:stCxn id="1030" idx="0"/>
            </p:cNvCxnSpPr>
            <p:nvPr/>
          </p:nvCxnSpPr>
          <p:spPr>
            <a:xfrm flipH="1" flipV="1">
              <a:off x="7162800" y="1371600"/>
              <a:ext cx="152402" cy="7334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781800" y="3019425"/>
              <a:ext cx="1076326" cy="56197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p:cNvSpPr txBox="1"/>
            <p:nvPr/>
          </p:nvSpPr>
          <p:spPr>
            <a:xfrm>
              <a:off x="6615111" y="4129090"/>
              <a:ext cx="1394934" cy="400110"/>
            </a:xfrm>
            <a:prstGeom prst="rect">
              <a:avLst/>
            </a:prstGeom>
            <a:noFill/>
          </p:spPr>
          <p:txBody>
            <a:bodyPr wrap="none" rtlCol="0">
              <a:spAutoFit/>
            </a:bodyPr>
            <a:lstStyle/>
            <a:p>
              <a:r>
                <a:rPr lang="en-GB" sz="2000" b="1" dirty="0" smtClean="0">
                  <a:latin typeface="Helvetica" pitchFamily="34" charset="0"/>
                  <a:cs typeface="Helvetica" pitchFamily="34" charset="0"/>
                </a:rPr>
                <a:t>catch rate</a:t>
              </a:r>
              <a:endParaRPr lang="en-GB" sz="2000" b="1" dirty="0">
                <a:latin typeface="Helvetica" pitchFamily="34" charset="0"/>
                <a:cs typeface="Helvetica" pitchFamily="34" charset="0"/>
              </a:endParaRPr>
            </a:p>
          </p:txBody>
        </p:sp>
        <p:cxnSp>
          <p:nvCxnSpPr>
            <p:cNvPr id="45" name="Straight Arrow Connector 44"/>
            <p:cNvCxnSpPr>
              <a:stCxn id="44" idx="0"/>
              <a:endCxn id="40" idx="4"/>
            </p:cNvCxnSpPr>
            <p:nvPr/>
          </p:nvCxnSpPr>
          <p:spPr>
            <a:xfrm flipV="1">
              <a:off x="7312578" y="3581400"/>
              <a:ext cx="7385" cy="54769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sp>
        <p:nvSpPr>
          <p:cNvPr id="2" name="TextBox 1"/>
          <p:cNvSpPr txBox="1"/>
          <p:nvPr/>
        </p:nvSpPr>
        <p:spPr>
          <a:xfrm>
            <a:off x="0" y="2895599"/>
            <a:ext cx="9144000" cy="646331"/>
          </a:xfrm>
          <a:prstGeom prst="rect">
            <a:avLst/>
          </a:prstGeom>
          <a:noFill/>
        </p:spPr>
        <p:txBody>
          <a:bodyPr wrap="square" rtlCol="0">
            <a:spAutoFit/>
          </a:bodyPr>
          <a:lstStyle/>
          <a:p>
            <a:pPr algn="ctr"/>
            <a:r>
              <a:rPr lang="en-GB" sz="3600" b="1" dirty="0" smtClean="0">
                <a:latin typeface="Helvetica" pitchFamily="34" charset="0"/>
                <a:cs typeface="Helvetica" pitchFamily="34" charset="0"/>
              </a:rPr>
              <a:t>as a graph in Neo4j</a:t>
            </a:r>
            <a:endParaRPr lang="en-GB" sz="36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sp>
        <p:nvSpPr>
          <p:cNvPr id="3" name="Oval 2"/>
          <p:cNvSpPr/>
          <p:nvPr/>
        </p:nvSpPr>
        <p:spPr>
          <a:xfrm>
            <a:off x="4158840" y="3002648"/>
            <a:ext cx="934234" cy="934234"/>
          </a:xfrm>
          <a:prstGeom prst="ellipse">
            <a:avLst/>
          </a:prstGeom>
          <a:solidFill>
            <a:srgbClr val="ED433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Helvetica" pitchFamily="34" charset="0"/>
              <a:cs typeface="Helvetica" pitchFamily="34" charset="0"/>
            </a:endParaRPr>
          </a:p>
        </p:txBody>
      </p:sp>
      <p:sp>
        <p:nvSpPr>
          <p:cNvPr id="4" name="TextBox 3"/>
          <p:cNvSpPr txBox="1"/>
          <p:nvPr/>
        </p:nvSpPr>
        <p:spPr>
          <a:xfrm>
            <a:off x="4175335" y="3301880"/>
            <a:ext cx="902811"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Bigfoot</a:t>
            </a:r>
            <a:endParaRPr lang="en-GB" sz="1600" b="1" dirty="0">
              <a:solidFill>
                <a:schemeClr val="bg1"/>
              </a:solidFill>
              <a:latin typeface="Helvetica" pitchFamily="34" charset="0"/>
              <a:cs typeface="Helvetica" pitchFamily="34" charset="0"/>
            </a:endParaRPr>
          </a:p>
        </p:txBody>
      </p:sp>
      <p:grpSp>
        <p:nvGrpSpPr>
          <p:cNvPr id="60" name="Group 59"/>
          <p:cNvGrpSpPr/>
          <p:nvPr/>
        </p:nvGrpSpPr>
        <p:grpSpPr>
          <a:xfrm>
            <a:off x="1048650" y="2980436"/>
            <a:ext cx="1199367" cy="942744"/>
            <a:chOff x="1344495" y="2980436"/>
            <a:chExt cx="1199367" cy="942744"/>
          </a:xfrm>
        </p:grpSpPr>
        <p:sp>
          <p:nvSpPr>
            <p:cNvPr id="6" name="Oval 5"/>
            <p:cNvSpPr/>
            <p:nvPr/>
          </p:nvSpPr>
          <p:spPr>
            <a:xfrm>
              <a:off x="1659998" y="3296872"/>
              <a:ext cx="626308" cy="62630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Helvetica" pitchFamily="34" charset="0"/>
                <a:cs typeface="Helvetica" pitchFamily="34" charset="0"/>
              </a:endParaRPr>
            </a:p>
          </p:txBody>
        </p:sp>
        <p:sp>
          <p:nvSpPr>
            <p:cNvPr id="7" name="Rectangle 6"/>
            <p:cNvSpPr/>
            <p:nvPr/>
          </p:nvSpPr>
          <p:spPr>
            <a:xfrm>
              <a:off x="1344495" y="2980436"/>
              <a:ext cx="1199367" cy="338554"/>
            </a:xfrm>
            <a:prstGeom prst="rect">
              <a:avLst/>
            </a:prstGeom>
          </p:spPr>
          <p:txBody>
            <a:bodyPr wrap="none">
              <a:spAutoFit/>
            </a:bodyPr>
            <a:lstStyle/>
            <a:p>
              <a:r>
                <a:rPr lang="en-GB" sz="1600" b="1" dirty="0">
                  <a:latin typeface="Helvetica" pitchFamily="34" charset="0"/>
                  <a:cs typeface="Helvetica" pitchFamily="34" charset="0"/>
                </a:rPr>
                <a:t>Alice Lake</a:t>
              </a:r>
            </a:p>
          </p:txBody>
        </p:sp>
      </p:grpSp>
      <p:cxnSp>
        <p:nvCxnSpPr>
          <p:cNvPr id="8" name="Straight Arrow Connector 7"/>
          <p:cNvCxnSpPr>
            <a:stCxn id="3" idx="2"/>
            <a:endCxn id="6" idx="6"/>
          </p:cNvCxnSpPr>
          <p:nvPr/>
        </p:nvCxnSpPr>
        <p:spPr>
          <a:xfrm flipH="1">
            <a:off x="1990461" y="3469765"/>
            <a:ext cx="2168379" cy="14026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9694710">
            <a:off x="2752898" y="3985548"/>
            <a:ext cx="1082348" cy="369332"/>
          </a:xfrm>
          <a:prstGeom prst="rect">
            <a:avLst/>
          </a:prstGeom>
          <a:noFill/>
        </p:spPr>
        <p:txBody>
          <a:bodyPr wrap="none" rtlCol="0">
            <a:spAutoFit/>
          </a:bodyPr>
          <a:lstStyle/>
          <a:p>
            <a:r>
              <a:rPr lang="en-GB" dirty="0" smtClean="0">
                <a:latin typeface="Helvetica" pitchFamily="34" charset="0"/>
                <a:cs typeface="Helvetica" pitchFamily="34" charset="0"/>
              </a:rPr>
              <a:t>exists_in</a:t>
            </a:r>
            <a:endParaRPr lang="en-GB" dirty="0">
              <a:latin typeface="Helvetica" pitchFamily="34" charset="0"/>
              <a:cs typeface="Helvetica" pitchFamily="34" charset="0"/>
            </a:endParaRPr>
          </a:p>
        </p:txBody>
      </p:sp>
      <p:grpSp>
        <p:nvGrpSpPr>
          <p:cNvPr id="58" name="Group 57"/>
          <p:cNvGrpSpPr/>
          <p:nvPr/>
        </p:nvGrpSpPr>
        <p:grpSpPr>
          <a:xfrm>
            <a:off x="6626388" y="4094114"/>
            <a:ext cx="1486304" cy="981217"/>
            <a:chOff x="6447094" y="4022396"/>
            <a:chExt cx="1486304" cy="981217"/>
          </a:xfrm>
        </p:grpSpPr>
        <p:sp>
          <p:nvSpPr>
            <p:cNvPr id="11" name="Oval 10"/>
            <p:cNvSpPr/>
            <p:nvPr/>
          </p:nvSpPr>
          <p:spPr>
            <a:xfrm>
              <a:off x="6838983" y="4377305"/>
              <a:ext cx="626308" cy="62630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Helvetica" pitchFamily="34" charset="0"/>
                <a:cs typeface="Helvetica" pitchFamily="34" charset="0"/>
              </a:endParaRPr>
            </a:p>
          </p:txBody>
        </p:sp>
        <p:sp>
          <p:nvSpPr>
            <p:cNvPr id="12" name="Rectangle 11"/>
            <p:cNvSpPr/>
            <p:nvPr/>
          </p:nvSpPr>
          <p:spPr>
            <a:xfrm>
              <a:off x="6447094" y="4022396"/>
              <a:ext cx="1486304" cy="338554"/>
            </a:xfrm>
            <a:prstGeom prst="rect">
              <a:avLst/>
            </a:prstGeom>
          </p:spPr>
          <p:txBody>
            <a:bodyPr wrap="none">
              <a:spAutoFit/>
            </a:bodyPr>
            <a:lstStyle/>
            <a:p>
              <a:r>
                <a:rPr lang="en-GB" sz="1600" b="1" dirty="0" smtClean="0">
                  <a:latin typeface="Helvetica" pitchFamily="34" charset="0"/>
                  <a:cs typeface="Helvetica" pitchFamily="34" charset="0"/>
                </a:rPr>
                <a:t>Alluring Goat</a:t>
              </a:r>
              <a:endParaRPr lang="en-GB" sz="1600" b="1" dirty="0">
                <a:latin typeface="Helvetica" pitchFamily="34" charset="0"/>
                <a:cs typeface="Helvetica" pitchFamily="34" charset="0"/>
              </a:endParaRPr>
            </a:p>
          </p:txBody>
        </p:sp>
      </p:grpSp>
      <p:cxnSp>
        <p:nvCxnSpPr>
          <p:cNvPr id="13" name="Straight Arrow Connector 12"/>
          <p:cNvCxnSpPr>
            <a:stCxn id="3" idx="5"/>
            <a:endCxn id="11" idx="2"/>
          </p:cNvCxnSpPr>
          <p:nvPr/>
        </p:nvCxnSpPr>
        <p:spPr>
          <a:xfrm>
            <a:off x="4956259" y="3800067"/>
            <a:ext cx="2062018" cy="962110"/>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499073">
            <a:off x="5321356" y="3868489"/>
            <a:ext cx="1326004" cy="369332"/>
          </a:xfrm>
          <a:prstGeom prst="rect">
            <a:avLst/>
          </a:prstGeom>
          <a:noFill/>
        </p:spPr>
        <p:txBody>
          <a:bodyPr wrap="none" rtlCol="0">
            <a:spAutoFit/>
          </a:bodyPr>
          <a:lstStyle/>
          <a:p>
            <a:r>
              <a:rPr lang="en-GB" dirty="0" smtClean="0">
                <a:latin typeface="Helvetica" pitchFamily="34" charset="0"/>
                <a:cs typeface="Helvetica" pitchFamily="34" charset="0"/>
              </a:rPr>
              <a:t>can_attract</a:t>
            </a:r>
            <a:endParaRPr lang="en-GB" dirty="0">
              <a:latin typeface="Helvetica" pitchFamily="34" charset="0"/>
              <a:cs typeface="Helvetica" pitchFamily="34" charset="0"/>
            </a:endParaRPr>
          </a:p>
        </p:txBody>
      </p:sp>
      <p:grpSp>
        <p:nvGrpSpPr>
          <p:cNvPr id="61" name="Group 60"/>
          <p:cNvGrpSpPr/>
          <p:nvPr/>
        </p:nvGrpSpPr>
        <p:grpSpPr>
          <a:xfrm>
            <a:off x="1244987" y="1064808"/>
            <a:ext cx="2655663" cy="965132"/>
            <a:chOff x="1487042" y="1235143"/>
            <a:chExt cx="2655663" cy="965132"/>
          </a:xfrm>
        </p:grpSpPr>
        <p:sp>
          <p:nvSpPr>
            <p:cNvPr id="16" name="Oval 15"/>
            <p:cNvSpPr/>
            <p:nvPr/>
          </p:nvSpPr>
          <p:spPr>
            <a:xfrm>
              <a:off x="2493595" y="1573967"/>
              <a:ext cx="626308" cy="62630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Helvetica" pitchFamily="34" charset="0"/>
                <a:cs typeface="Helvetica" pitchFamily="34" charset="0"/>
              </a:endParaRPr>
            </a:p>
          </p:txBody>
        </p:sp>
        <p:sp>
          <p:nvSpPr>
            <p:cNvPr id="17" name="TextBox 16"/>
            <p:cNvSpPr txBox="1"/>
            <p:nvPr/>
          </p:nvSpPr>
          <p:spPr>
            <a:xfrm>
              <a:off x="1487042" y="1235143"/>
              <a:ext cx="2655663" cy="338554"/>
            </a:xfrm>
            <a:prstGeom prst="rect">
              <a:avLst/>
            </a:prstGeom>
            <a:noFill/>
          </p:spPr>
          <p:txBody>
            <a:bodyPr wrap="none" rtlCol="0">
              <a:spAutoFit/>
            </a:bodyPr>
            <a:lstStyle/>
            <a:p>
              <a:r>
                <a:rPr lang="en-GB" sz="1600" b="1" dirty="0" smtClean="0">
                  <a:latin typeface="Helvetica" pitchFamily="34" charset="0"/>
                  <a:cs typeface="Helvetica" pitchFamily="34" charset="0"/>
                </a:rPr>
                <a:t>Bigfoot Toenail Clippings</a:t>
              </a:r>
              <a:endParaRPr lang="en-GB" sz="1600" b="1" dirty="0">
                <a:latin typeface="Helvetica" pitchFamily="34" charset="0"/>
                <a:cs typeface="Helvetica" pitchFamily="34" charset="0"/>
              </a:endParaRPr>
            </a:p>
          </p:txBody>
        </p:sp>
      </p:grpSp>
      <p:cxnSp>
        <p:nvCxnSpPr>
          <p:cNvPr id="18" name="Straight Arrow Connector 17"/>
          <p:cNvCxnSpPr>
            <a:stCxn id="3" idx="1"/>
            <a:endCxn id="16" idx="5"/>
          </p:cNvCxnSpPr>
          <p:nvPr/>
        </p:nvCxnSpPr>
        <p:spPr>
          <a:xfrm flipH="1" flipV="1">
            <a:off x="2786127" y="1938219"/>
            <a:ext cx="1509528" cy="12012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498077" y="2295382"/>
            <a:ext cx="1827616" cy="956005"/>
            <a:chOff x="6372571" y="2322276"/>
            <a:chExt cx="1827616" cy="956005"/>
          </a:xfrm>
        </p:grpSpPr>
        <p:sp>
          <p:nvSpPr>
            <p:cNvPr id="20" name="Oval 19"/>
            <p:cNvSpPr/>
            <p:nvPr/>
          </p:nvSpPr>
          <p:spPr>
            <a:xfrm>
              <a:off x="6969339" y="2651973"/>
              <a:ext cx="626308" cy="62630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Helvetica" pitchFamily="34" charset="0"/>
                <a:cs typeface="Helvetica" pitchFamily="34" charset="0"/>
              </a:endParaRPr>
            </a:p>
          </p:txBody>
        </p:sp>
        <p:sp>
          <p:nvSpPr>
            <p:cNvPr id="21" name="Rectangle 20"/>
            <p:cNvSpPr/>
            <p:nvPr/>
          </p:nvSpPr>
          <p:spPr>
            <a:xfrm>
              <a:off x="6372571" y="2322276"/>
              <a:ext cx="1827616" cy="338554"/>
            </a:xfrm>
            <a:prstGeom prst="rect">
              <a:avLst/>
            </a:prstGeom>
          </p:spPr>
          <p:txBody>
            <a:bodyPr wrap="none">
              <a:spAutoFit/>
            </a:bodyPr>
            <a:lstStyle/>
            <a:p>
              <a:r>
                <a:rPr lang="en-GB" sz="1600" b="1" dirty="0" smtClean="0">
                  <a:latin typeface="Helvetica" pitchFamily="34" charset="0"/>
                  <a:cs typeface="Helvetica" pitchFamily="34" charset="0"/>
                </a:rPr>
                <a:t>Musket-teer Trap</a:t>
              </a:r>
              <a:endParaRPr lang="en-GB" sz="1600" b="1" dirty="0">
                <a:latin typeface="Helvetica" pitchFamily="34" charset="0"/>
                <a:cs typeface="Helvetica" pitchFamily="34" charset="0"/>
              </a:endParaRPr>
            </a:p>
          </p:txBody>
        </p:sp>
      </p:grpSp>
      <p:cxnSp>
        <p:nvCxnSpPr>
          <p:cNvPr id="22" name="Straight Arrow Connector 21"/>
          <p:cNvCxnSpPr>
            <a:stCxn id="3" idx="7"/>
            <a:endCxn id="20" idx="2"/>
          </p:cNvCxnSpPr>
          <p:nvPr/>
        </p:nvCxnSpPr>
        <p:spPr>
          <a:xfrm flipV="1">
            <a:off x="4956259" y="2938233"/>
            <a:ext cx="2138586" cy="201230"/>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2342991">
            <a:off x="3416529" y="2255963"/>
            <a:ext cx="671979" cy="369332"/>
          </a:xfrm>
          <a:prstGeom prst="rect">
            <a:avLst/>
          </a:prstGeom>
          <a:noFill/>
        </p:spPr>
        <p:txBody>
          <a:bodyPr wrap="none" rtlCol="0">
            <a:spAutoFit/>
          </a:bodyPr>
          <a:lstStyle/>
          <a:p>
            <a:r>
              <a:rPr lang="en-GB" dirty="0" smtClean="0">
                <a:latin typeface="Helvetica" pitchFamily="34" charset="0"/>
                <a:cs typeface="Helvetica" pitchFamily="34" charset="0"/>
              </a:rPr>
              <a:t>loots</a:t>
            </a:r>
            <a:endParaRPr lang="en-GB" dirty="0">
              <a:latin typeface="Helvetica" pitchFamily="34" charset="0"/>
              <a:cs typeface="Helvetica" pitchFamily="34" charset="0"/>
            </a:endParaRPr>
          </a:p>
        </p:txBody>
      </p:sp>
      <p:sp>
        <p:nvSpPr>
          <p:cNvPr id="24" name="TextBox 23"/>
          <p:cNvSpPr txBox="1"/>
          <p:nvPr/>
        </p:nvSpPr>
        <p:spPr>
          <a:xfrm rot="21292897">
            <a:off x="5310584" y="2659370"/>
            <a:ext cx="1236236" cy="369332"/>
          </a:xfrm>
          <a:prstGeom prst="rect">
            <a:avLst/>
          </a:prstGeom>
          <a:noFill/>
        </p:spPr>
        <p:txBody>
          <a:bodyPr wrap="none" rtlCol="0">
            <a:spAutoFit/>
          </a:bodyPr>
          <a:lstStyle/>
          <a:p>
            <a:r>
              <a:rPr lang="en-GB" dirty="0" smtClean="0">
                <a:latin typeface="Helvetica" pitchFamily="34" charset="0"/>
                <a:cs typeface="Helvetica" pitchFamily="34" charset="0"/>
              </a:rPr>
              <a:t>can_catch</a:t>
            </a:r>
            <a:endParaRPr lang="en-GB" dirty="0">
              <a:latin typeface="Helvetica" pitchFamily="34" charset="0"/>
              <a:cs typeface="Helvetica" pitchFamily="34" charset="0"/>
            </a:endParaRPr>
          </a:p>
        </p:txBody>
      </p:sp>
      <p:grpSp>
        <p:nvGrpSpPr>
          <p:cNvPr id="57" name="Group 56"/>
          <p:cNvGrpSpPr/>
          <p:nvPr/>
        </p:nvGrpSpPr>
        <p:grpSpPr>
          <a:xfrm>
            <a:off x="1341508" y="4434957"/>
            <a:ext cx="1245854" cy="933780"/>
            <a:chOff x="1646308" y="4264629"/>
            <a:chExt cx="1245854" cy="933780"/>
          </a:xfrm>
        </p:grpSpPr>
        <p:sp>
          <p:nvSpPr>
            <p:cNvPr id="26" name="Oval 25"/>
            <p:cNvSpPr/>
            <p:nvPr/>
          </p:nvSpPr>
          <p:spPr>
            <a:xfrm>
              <a:off x="1952845" y="4572101"/>
              <a:ext cx="626308" cy="62630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Helvetica" pitchFamily="34" charset="0"/>
                <a:cs typeface="Helvetica" pitchFamily="34" charset="0"/>
              </a:endParaRPr>
            </a:p>
          </p:txBody>
        </p:sp>
        <p:sp>
          <p:nvSpPr>
            <p:cNvPr id="27" name="Rectangle 26"/>
            <p:cNvSpPr/>
            <p:nvPr/>
          </p:nvSpPr>
          <p:spPr>
            <a:xfrm>
              <a:off x="1646308" y="4264629"/>
              <a:ext cx="1245854" cy="338554"/>
            </a:xfrm>
            <a:prstGeom prst="rect">
              <a:avLst/>
            </a:prstGeom>
          </p:spPr>
          <p:txBody>
            <a:bodyPr wrap="none">
              <a:spAutoFit/>
            </a:bodyPr>
            <a:lstStyle/>
            <a:p>
              <a:r>
                <a:rPr lang="en-GB" sz="1600" b="1" dirty="0" smtClean="0">
                  <a:latin typeface="Helvetica" pitchFamily="34" charset="0"/>
                  <a:cs typeface="Helvetica" pitchFamily="34" charset="0"/>
                </a:rPr>
                <a:t>Omar Lake</a:t>
              </a:r>
              <a:endParaRPr lang="en-GB" sz="1600" b="1" dirty="0">
                <a:latin typeface="Helvetica" pitchFamily="34" charset="0"/>
                <a:cs typeface="Helvetica" pitchFamily="34" charset="0"/>
              </a:endParaRPr>
            </a:p>
          </p:txBody>
        </p:sp>
      </p:grpSp>
      <p:cxnSp>
        <p:nvCxnSpPr>
          <p:cNvPr id="28" name="Straight Arrow Connector 27"/>
          <p:cNvCxnSpPr>
            <a:stCxn id="3" idx="3"/>
            <a:endCxn id="26" idx="6"/>
          </p:cNvCxnSpPr>
          <p:nvPr/>
        </p:nvCxnSpPr>
        <p:spPr>
          <a:xfrm flipH="1">
            <a:off x="2274353" y="3800067"/>
            <a:ext cx="2021302" cy="12555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21375269">
            <a:off x="2640214" y="3125906"/>
            <a:ext cx="1082348" cy="369332"/>
          </a:xfrm>
          <a:prstGeom prst="rect">
            <a:avLst/>
          </a:prstGeom>
          <a:noFill/>
        </p:spPr>
        <p:txBody>
          <a:bodyPr wrap="none" rtlCol="0">
            <a:spAutoFit/>
          </a:bodyPr>
          <a:lstStyle/>
          <a:p>
            <a:r>
              <a:rPr lang="en-GB" dirty="0" smtClean="0">
                <a:latin typeface="Helvetica" pitchFamily="34" charset="0"/>
                <a:cs typeface="Helvetica" pitchFamily="34" charset="0"/>
              </a:rPr>
              <a:t>exists_in</a:t>
            </a:r>
            <a:endParaRPr lang="en-GB"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grpSp>
        <p:nvGrpSpPr>
          <p:cNvPr id="142" name="Group 141"/>
          <p:cNvGrpSpPr/>
          <p:nvPr/>
        </p:nvGrpSpPr>
        <p:grpSpPr>
          <a:xfrm>
            <a:off x="3245817" y="1732159"/>
            <a:ext cx="766178" cy="749946"/>
            <a:chOff x="3245817" y="1751207"/>
            <a:chExt cx="766178" cy="749946"/>
          </a:xfrm>
        </p:grpSpPr>
        <p:sp>
          <p:nvSpPr>
            <p:cNvPr id="30" name="Oval 29"/>
            <p:cNvSpPr/>
            <p:nvPr/>
          </p:nvSpPr>
          <p:spPr>
            <a:xfrm>
              <a:off x="3245817" y="1751207"/>
              <a:ext cx="749946" cy="749946"/>
            </a:xfrm>
            <a:prstGeom prst="ellipse">
              <a:avLst/>
            </a:prstGeom>
            <a:solidFill>
              <a:srgbClr val="ED433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p:cNvSpPr txBox="1"/>
            <p:nvPr/>
          </p:nvSpPr>
          <p:spPr>
            <a:xfrm>
              <a:off x="3248324" y="1960816"/>
              <a:ext cx="763671" cy="323165"/>
            </a:xfrm>
            <a:prstGeom prst="rect">
              <a:avLst/>
            </a:prstGeom>
            <a:noFill/>
          </p:spPr>
          <p:txBody>
            <a:bodyPr wrap="none" rtlCol="0">
              <a:spAutoFit/>
            </a:bodyPr>
            <a:lstStyle/>
            <a:p>
              <a:r>
                <a:rPr lang="en-GB" sz="1500" b="1" dirty="0" smtClean="0">
                  <a:solidFill>
                    <a:schemeClr val="bg1"/>
                  </a:solidFill>
                </a:rPr>
                <a:t>Bigfoot</a:t>
              </a:r>
              <a:endParaRPr lang="en-GB" sz="1500" b="1" dirty="0">
                <a:solidFill>
                  <a:schemeClr val="bg1"/>
                </a:solidFill>
              </a:endParaRPr>
            </a:p>
          </p:txBody>
        </p:sp>
      </p:grpSp>
      <p:grpSp>
        <p:nvGrpSpPr>
          <p:cNvPr id="32" name="Group 31"/>
          <p:cNvGrpSpPr/>
          <p:nvPr/>
        </p:nvGrpSpPr>
        <p:grpSpPr>
          <a:xfrm>
            <a:off x="1175287" y="1708568"/>
            <a:ext cx="818429" cy="594241"/>
            <a:chOff x="2737387" y="2244209"/>
            <a:chExt cx="818429" cy="594241"/>
          </a:xfrm>
        </p:grpSpPr>
        <p:sp>
          <p:nvSpPr>
            <p:cNvPr id="33" name="Oval 3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2737387" y="2244209"/>
              <a:ext cx="818429" cy="276999"/>
            </a:xfrm>
            <a:prstGeom prst="rect">
              <a:avLst/>
            </a:prstGeom>
          </p:spPr>
          <p:txBody>
            <a:bodyPr wrap="none">
              <a:spAutoFit/>
            </a:bodyPr>
            <a:lstStyle/>
            <a:p>
              <a:r>
                <a:rPr lang="en-GB" sz="1200" b="1" dirty="0"/>
                <a:t>Alice Lake</a:t>
              </a:r>
            </a:p>
          </p:txBody>
        </p:sp>
      </p:grpSp>
      <p:cxnSp>
        <p:nvCxnSpPr>
          <p:cNvPr id="35" name="Straight Arrow Connector 34"/>
          <p:cNvCxnSpPr>
            <a:stCxn id="30" idx="2"/>
            <a:endCxn id="33" idx="6"/>
          </p:cNvCxnSpPr>
          <p:nvPr/>
        </p:nvCxnSpPr>
        <p:spPr>
          <a:xfrm flipH="1">
            <a:off x="1768594" y="2107132"/>
            <a:ext cx="1477223" cy="158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61378" y="2082493"/>
            <a:ext cx="725648" cy="276999"/>
          </a:xfrm>
          <a:prstGeom prst="rect">
            <a:avLst/>
          </a:prstGeom>
          <a:noFill/>
        </p:spPr>
        <p:txBody>
          <a:bodyPr wrap="none" rtlCol="0">
            <a:spAutoFit/>
          </a:bodyPr>
          <a:lstStyle/>
          <a:p>
            <a:r>
              <a:rPr lang="en-GB" sz="1200" dirty="0" smtClean="0"/>
              <a:t>exists_in</a:t>
            </a:r>
            <a:endParaRPr lang="en-GB" sz="1200" dirty="0"/>
          </a:p>
        </p:txBody>
      </p:sp>
      <p:grpSp>
        <p:nvGrpSpPr>
          <p:cNvPr id="37" name="Group 36"/>
          <p:cNvGrpSpPr/>
          <p:nvPr/>
        </p:nvGrpSpPr>
        <p:grpSpPr>
          <a:xfrm>
            <a:off x="4518562" y="2676009"/>
            <a:ext cx="1031244" cy="616466"/>
            <a:chOff x="5975887" y="1793359"/>
            <a:chExt cx="1031244" cy="616466"/>
          </a:xfrm>
        </p:grpSpPr>
        <p:sp>
          <p:nvSpPr>
            <p:cNvPr id="38" name="Oval 37"/>
            <p:cNvSpPr/>
            <p:nvPr/>
          </p:nvSpPr>
          <p:spPr>
            <a:xfrm>
              <a:off x="6311186" y="20502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p:cNvSpPr/>
            <p:nvPr/>
          </p:nvSpPr>
          <p:spPr>
            <a:xfrm>
              <a:off x="5975887" y="1793359"/>
              <a:ext cx="1031244" cy="276999"/>
            </a:xfrm>
            <a:prstGeom prst="rect">
              <a:avLst/>
            </a:prstGeom>
          </p:spPr>
          <p:txBody>
            <a:bodyPr wrap="none">
              <a:spAutoFit/>
            </a:bodyPr>
            <a:lstStyle/>
            <a:p>
              <a:r>
                <a:rPr lang="en-GB" sz="1200" b="1" dirty="0" smtClean="0"/>
                <a:t>Alluring Goat</a:t>
              </a:r>
              <a:endParaRPr lang="en-GB" sz="1200" b="1" dirty="0"/>
            </a:p>
          </p:txBody>
        </p:sp>
      </p:grpSp>
      <p:cxnSp>
        <p:nvCxnSpPr>
          <p:cNvPr id="40" name="Straight Arrow Connector 39"/>
          <p:cNvCxnSpPr>
            <a:stCxn id="30" idx="5"/>
            <a:endCxn id="38" idx="2"/>
          </p:cNvCxnSpPr>
          <p:nvPr/>
        </p:nvCxnSpPr>
        <p:spPr>
          <a:xfrm>
            <a:off x="3885936" y="2372278"/>
            <a:ext cx="967925" cy="74039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242082">
            <a:off x="3894517" y="2703053"/>
            <a:ext cx="904928" cy="276999"/>
          </a:xfrm>
          <a:prstGeom prst="rect">
            <a:avLst/>
          </a:prstGeom>
          <a:noFill/>
        </p:spPr>
        <p:txBody>
          <a:bodyPr wrap="none" rtlCol="0">
            <a:spAutoFit/>
          </a:bodyPr>
          <a:lstStyle/>
          <a:p>
            <a:r>
              <a:rPr lang="en-GB" sz="1200" dirty="0" smtClean="0"/>
              <a:t>can_attract</a:t>
            </a:r>
            <a:endParaRPr lang="en-GB" sz="1200" dirty="0"/>
          </a:p>
        </p:txBody>
      </p:sp>
      <p:grpSp>
        <p:nvGrpSpPr>
          <p:cNvPr id="42" name="Group 41"/>
          <p:cNvGrpSpPr/>
          <p:nvPr/>
        </p:nvGrpSpPr>
        <p:grpSpPr>
          <a:xfrm>
            <a:off x="1074445" y="851229"/>
            <a:ext cx="1760867" cy="607665"/>
            <a:chOff x="4419625" y="2380010"/>
            <a:chExt cx="1760867" cy="607665"/>
          </a:xfrm>
        </p:grpSpPr>
        <p:sp>
          <p:nvSpPr>
            <p:cNvPr id="43" name="Oval 42"/>
            <p:cNvSpPr/>
            <p:nvPr/>
          </p:nvSpPr>
          <p:spPr>
            <a:xfrm>
              <a:off x="5120254" y="26280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p:cNvSpPr txBox="1"/>
            <p:nvPr/>
          </p:nvSpPr>
          <p:spPr>
            <a:xfrm>
              <a:off x="4419625" y="2380010"/>
              <a:ext cx="1760867" cy="276999"/>
            </a:xfrm>
            <a:prstGeom prst="rect">
              <a:avLst/>
            </a:prstGeom>
            <a:noFill/>
          </p:spPr>
          <p:txBody>
            <a:bodyPr wrap="none" rtlCol="0">
              <a:spAutoFit/>
            </a:bodyPr>
            <a:lstStyle/>
            <a:p>
              <a:r>
                <a:rPr lang="en-GB" sz="1200" b="1" dirty="0" smtClean="0"/>
                <a:t>Bigfoot Toenail Clippings</a:t>
              </a:r>
              <a:endParaRPr lang="en-GB" sz="1200" b="1" dirty="0"/>
            </a:p>
          </p:txBody>
        </p:sp>
      </p:grpSp>
      <p:cxnSp>
        <p:nvCxnSpPr>
          <p:cNvPr id="45" name="Straight Arrow Connector 44"/>
          <p:cNvCxnSpPr>
            <a:stCxn id="30" idx="1"/>
            <a:endCxn id="43" idx="5"/>
          </p:cNvCxnSpPr>
          <p:nvPr/>
        </p:nvCxnSpPr>
        <p:spPr>
          <a:xfrm flipH="1" flipV="1">
            <a:off x="2082019" y="1406231"/>
            <a:ext cx="1273625" cy="4357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778912" y="1669534"/>
            <a:ext cx="1281954" cy="616466"/>
            <a:chOff x="4604287" y="4123809"/>
            <a:chExt cx="1281954" cy="616466"/>
          </a:xfrm>
        </p:grpSpPr>
        <p:sp>
          <p:nvSpPr>
            <p:cNvPr id="47" name="Oval 46"/>
            <p:cNvSpPr/>
            <p:nvPr/>
          </p:nvSpPr>
          <p:spPr>
            <a:xfrm>
              <a:off x="5065460" y="43806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p:cNvSpPr/>
            <p:nvPr/>
          </p:nvSpPr>
          <p:spPr>
            <a:xfrm>
              <a:off x="4604287" y="4123809"/>
              <a:ext cx="1281954" cy="276999"/>
            </a:xfrm>
            <a:prstGeom prst="rect">
              <a:avLst/>
            </a:prstGeom>
          </p:spPr>
          <p:txBody>
            <a:bodyPr wrap="none">
              <a:spAutoFit/>
            </a:bodyPr>
            <a:lstStyle/>
            <a:p>
              <a:r>
                <a:rPr lang="en-GB" sz="1200" b="1" dirty="0" smtClean="0"/>
                <a:t>Musket-teer Trap</a:t>
              </a:r>
              <a:endParaRPr lang="en-GB" sz="1200" b="1" dirty="0"/>
            </a:p>
          </p:txBody>
        </p:sp>
      </p:grpSp>
      <p:cxnSp>
        <p:nvCxnSpPr>
          <p:cNvPr id="49" name="Straight Arrow Connector 48"/>
          <p:cNvCxnSpPr>
            <a:stCxn id="30" idx="6"/>
            <a:endCxn id="47" idx="2"/>
          </p:cNvCxnSpPr>
          <p:nvPr/>
        </p:nvCxnSpPr>
        <p:spPr>
          <a:xfrm flipV="1">
            <a:off x="3995763" y="2106196"/>
            <a:ext cx="1244322" cy="936"/>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059021">
            <a:off x="2490193" y="1391937"/>
            <a:ext cx="503664" cy="276999"/>
          </a:xfrm>
          <a:prstGeom prst="rect">
            <a:avLst/>
          </a:prstGeom>
          <a:noFill/>
        </p:spPr>
        <p:txBody>
          <a:bodyPr wrap="none" rtlCol="0">
            <a:spAutoFit/>
          </a:bodyPr>
          <a:lstStyle/>
          <a:p>
            <a:r>
              <a:rPr lang="en-GB" sz="1200" dirty="0" smtClean="0"/>
              <a:t>loots</a:t>
            </a:r>
            <a:endParaRPr lang="en-GB" sz="1200" dirty="0"/>
          </a:p>
        </p:txBody>
      </p:sp>
      <p:sp>
        <p:nvSpPr>
          <p:cNvPr id="51" name="TextBox 50"/>
          <p:cNvSpPr txBox="1"/>
          <p:nvPr/>
        </p:nvSpPr>
        <p:spPr>
          <a:xfrm>
            <a:off x="4174022" y="2049015"/>
            <a:ext cx="819007" cy="276999"/>
          </a:xfrm>
          <a:prstGeom prst="rect">
            <a:avLst/>
          </a:prstGeom>
          <a:noFill/>
        </p:spPr>
        <p:txBody>
          <a:bodyPr wrap="none" rtlCol="0">
            <a:spAutoFit/>
          </a:bodyPr>
          <a:lstStyle/>
          <a:p>
            <a:r>
              <a:rPr lang="en-GB" sz="1200" dirty="0" smtClean="0"/>
              <a:t>can_catch</a:t>
            </a:r>
            <a:endParaRPr lang="en-GB" sz="1200" dirty="0"/>
          </a:p>
        </p:txBody>
      </p:sp>
      <p:grpSp>
        <p:nvGrpSpPr>
          <p:cNvPr id="52" name="Group 51"/>
          <p:cNvGrpSpPr/>
          <p:nvPr/>
        </p:nvGrpSpPr>
        <p:grpSpPr>
          <a:xfrm>
            <a:off x="1289587" y="2457868"/>
            <a:ext cx="866519" cy="594241"/>
            <a:chOff x="2737387" y="2244209"/>
            <a:chExt cx="866519" cy="594241"/>
          </a:xfrm>
        </p:grpSpPr>
        <p:sp>
          <p:nvSpPr>
            <p:cNvPr id="53" name="Oval 5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p:cNvSpPr/>
            <p:nvPr/>
          </p:nvSpPr>
          <p:spPr>
            <a:xfrm>
              <a:off x="2737387" y="2244209"/>
              <a:ext cx="866519" cy="276999"/>
            </a:xfrm>
            <a:prstGeom prst="rect">
              <a:avLst/>
            </a:prstGeom>
          </p:spPr>
          <p:txBody>
            <a:bodyPr wrap="none">
              <a:spAutoFit/>
            </a:bodyPr>
            <a:lstStyle/>
            <a:p>
              <a:r>
                <a:rPr lang="en-GB" sz="1200" b="1" dirty="0" smtClean="0"/>
                <a:t>Omar Lake</a:t>
              </a:r>
              <a:endParaRPr lang="en-GB" sz="1200" b="1" dirty="0"/>
            </a:p>
          </p:txBody>
        </p:sp>
      </p:grpSp>
      <p:cxnSp>
        <p:nvCxnSpPr>
          <p:cNvPr id="55" name="Straight Arrow Connector 54"/>
          <p:cNvCxnSpPr>
            <a:stCxn id="30" idx="3"/>
            <a:endCxn id="53" idx="6"/>
          </p:cNvCxnSpPr>
          <p:nvPr/>
        </p:nvCxnSpPr>
        <p:spPr>
          <a:xfrm flipH="1">
            <a:off x="1882894" y="2372278"/>
            <a:ext cx="1472750" cy="5000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0449106">
            <a:off x="2341904" y="2557152"/>
            <a:ext cx="725648" cy="276999"/>
          </a:xfrm>
          <a:prstGeom prst="rect">
            <a:avLst/>
          </a:prstGeom>
          <a:noFill/>
        </p:spPr>
        <p:txBody>
          <a:bodyPr wrap="none" rtlCol="0">
            <a:spAutoFit/>
          </a:bodyPr>
          <a:lstStyle/>
          <a:p>
            <a:r>
              <a:rPr lang="en-GB" sz="1200" dirty="0" smtClean="0"/>
              <a:t>exists_in</a:t>
            </a:r>
            <a:endParaRPr lang="en-GB" sz="1200" dirty="0"/>
          </a:p>
        </p:txBody>
      </p:sp>
      <p:grpSp>
        <p:nvGrpSpPr>
          <p:cNvPr id="57" name="Group 56"/>
          <p:cNvGrpSpPr/>
          <p:nvPr/>
        </p:nvGrpSpPr>
        <p:grpSpPr>
          <a:xfrm>
            <a:off x="6798987" y="1268760"/>
            <a:ext cx="566309" cy="607665"/>
            <a:chOff x="7129187" y="1687860"/>
            <a:chExt cx="566309" cy="607665"/>
          </a:xfrm>
        </p:grpSpPr>
        <p:sp>
          <p:nvSpPr>
            <p:cNvPr id="58" name="Oval 57"/>
            <p:cNvSpPr/>
            <p:nvPr/>
          </p:nvSpPr>
          <p:spPr>
            <a:xfrm>
              <a:off x="7229130" y="19359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p:cNvSpPr txBox="1"/>
            <p:nvPr/>
          </p:nvSpPr>
          <p:spPr>
            <a:xfrm>
              <a:off x="7129187" y="1687860"/>
              <a:ext cx="566309" cy="276999"/>
            </a:xfrm>
            <a:prstGeom prst="rect">
              <a:avLst/>
            </a:prstGeom>
            <a:noFill/>
          </p:spPr>
          <p:txBody>
            <a:bodyPr wrap="none" rtlCol="0">
              <a:spAutoFit/>
            </a:bodyPr>
            <a:lstStyle/>
            <a:p>
              <a:r>
                <a:rPr lang="en-GB" sz="1200" b="1" dirty="0" smtClean="0"/>
                <a:t>Yowie</a:t>
              </a:r>
              <a:endParaRPr lang="en-GB" sz="1200" b="1" dirty="0"/>
            </a:p>
          </p:txBody>
        </p:sp>
      </p:grpSp>
      <p:sp>
        <p:nvSpPr>
          <p:cNvPr id="60" name="Oval 59"/>
          <p:cNvSpPr/>
          <p:nvPr/>
        </p:nvSpPr>
        <p:spPr>
          <a:xfrm>
            <a:off x="7130937" y="22407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p:cNvSpPr txBox="1"/>
          <p:nvPr/>
        </p:nvSpPr>
        <p:spPr>
          <a:xfrm>
            <a:off x="7103787" y="1992660"/>
            <a:ext cx="419795" cy="276999"/>
          </a:xfrm>
          <a:prstGeom prst="rect">
            <a:avLst/>
          </a:prstGeom>
          <a:noFill/>
        </p:spPr>
        <p:txBody>
          <a:bodyPr wrap="none" rtlCol="0">
            <a:spAutoFit/>
          </a:bodyPr>
          <a:lstStyle/>
          <a:p>
            <a:r>
              <a:rPr lang="en-GB" sz="1200" b="1" dirty="0" smtClean="0"/>
              <a:t>Yeti</a:t>
            </a:r>
            <a:endParaRPr lang="en-GB" sz="1200" b="1" dirty="0"/>
          </a:p>
        </p:txBody>
      </p:sp>
      <p:cxnSp>
        <p:nvCxnSpPr>
          <p:cNvPr id="62" name="Straight Arrow Connector 61"/>
          <p:cNvCxnSpPr>
            <a:stCxn id="58" idx="2"/>
            <a:endCxn id="47" idx="7"/>
          </p:cNvCxnSpPr>
          <p:nvPr/>
        </p:nvCxnSpPr>
        <p:spPr>
          <a:xfrm flipH="1">
            <a:off x="5547030" y="1696621"/>
            <a:ext cx="1351900" cy="28243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0" idx="2"/>
            <a:endCxn id="47" idx="5"/>
          </p:cNvCxnSpPr>
          <p:nvPr/>
        </p:nvCxnSpPr>
        <p:spPr>
          <a:xfrm flipH="1" flipV="1">
            <a:off x="5547030" y="2233337"/>
            <a:ext cx="1583907" cy="18718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869856">
            <a:off x="5890111" y="1764060"/>
            <a:ext cx="819007" cy="276999"/>
          </a:xfrm>
          <a:prstGeom prst="rect">
            <a:avLst/>
          </a:prstGeom>
          <a:noFill/>
        </p:spPr>
        <p:txBody>
          <a:bodyPr wrap="none" rtlCol="0">
            <a:spAutoFit/>
          </a:bodyPr>
          <a:lstStyle/>
          <a:p>
            <a:r>
              <a:rPr lang="en-GB" sz="1200" dirty="0" smtClean="0"/>
              <a:t>can_catch</a:t>
            </a:r>
            <a:endParaRPr lang="en-GB" sz="1200" dirty="0"/>
          </a:p>
        </p:txBody>
      </p:sp>
      <p:sp>
        <p:nvSpPr>
          <p:cNvPr id="65" name="TextBox 64"/>
          <p:cNvSpPr txBox="1"/>
          <p:nvPr/>
        </p:nvSpPr>
        <p:spPr>
          <a:xfrm rot="407347">
            <a:off x="5969486" y="2075210"/>
            <a:ext cx="819007" cy="276999"/>
          </a:xfrm>
          <a:prstGeom prst="rect">
            <a:avLst/>
          </a:prstGeom>
          <a:noFill/>
        </p:spPr>
        <p:txBody>
          <a:bodyPr wrap="none" rtlCol="0">
            <a:spAutoFit/>
          </a:bodyPr>
          <a:lstStyle/>
          <a:p>
            <a:r>
              <a:rPr lang="en-GB" sz="1200" dirty="0" smtClean="0"/>
              <a:t>can_catch</a:t>
            </a:r>
            <a:endParaRPr lang="en-GB" sz="1200" dirty="0"/>
          </a:p>
        </p:txBody>
      </p:sp>
      <p:grpSp>
        <p:nvGrpSpPr>
          <p:cNvPr id="66" name="Group 65"/>
          <p:cNvGrpSpPr/>
          <p:nvPr/>
        </p:nvGrpSpPr>
        <p:grpSpPr>
          <a:xfrm>
            <a:off x="5671087" y="2580759"/>
            <a:ext cx="1670778" cy="616466"/>
            <a:chOff x="6414037" y="3717409"/>
            <a:chExt cx="1670778" cy="616466"/>
          </a:xfrm>
        </p:grpSpPr>
        <p:sp>
          <p:nvSpPr>
            <p:cNvPr id="67" name="Oval 66"/>
            <p:cNvSpPr/>
            <p:nvPr/>
          </p:nvSpPr>
          <p:spPr>
            <a:xfrm>
              <a:off x="7069622" y="39742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p:cNvSpPr/>
            <p:nvPr/>
          </p:nvSpPr>
          <p:spPr>
            <a:xfrm>
              <a:off x="6414037" y="3717409"/>
              <a:ext cx="1670778" cy="276999"/>
            </a:xfrm>
            <a:prstGeom prst="rect">
              <a:avLst/>
            </a:prstGeom>
          </p:spPr>
          <p:txBody>
            <a:bodyPr wrap="none">
              <a:spAutoFit/>
            </a:bodyPr>
            <a:lstStyle/>
            <a:p>
              <a:r>
                <a:rPr lang="en-GB" sz="1200" b="1" dirty="0" smtClean="0"/>
                <a:t>Apprentice’s Workshop</a:t>
              </a:r>
              <a:endParaRPr lang="en-GB" sz="1200" b="1" dirty="0"/>
            </a:p>
          </p:txBody>
        </p:sp>
      </p:grpSp>
      <p:cxnSp>
        <p:nvCxnSpPr>
          <p:cNvPr id="69" name="Straight Arrow Connector 68"/>
          <p:cNvCxnSpPr>
            <a:stCxn id="87" idx="7"/>
            <a:endCxn id="67" idx="3"/>
          </p:cNvCxnSpPr>
          <p:nvPr/>
        </p:nvCxnSpPr>
        <p:spPr>
          <a:xfrm flipV="1">
            <a:off x="5457710" y="3144562"/>
            <a:ext cx="921625" cy="126336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377999">
            <a:off x="5686591" y="3538883"/>
            <a:ext cx="819648" cy="276999"/>
          </a:xfrm>
          <a:prstGeom prst="rect">
            <a:avLst/>
          </a:prstGeom>
          <a:noFill/>
        </p:spPr>
        <p:txBody>
          <a:bodyPr wrap="none" rtlCol="0">
            <a:spAutoFit/>
          </a:bodyPr>
          <a:lstStyle/>
          <a:p>
            <a:r>
              <a:rPr lang="en-GB" sz="1200" dirty="0" smtClean="0"/>
              <a:t>can_make</a:t>
            </a:r>
            <a:endParaRPr lang="en-GB" sz="1200" dirty="0"/>
          </a:p>
        </p:txBody>
      </p:sp>
      <p:grpSp>
        <p:nvGrpSpPr>
          <p:cNvPr id="71" name="Group 70"/>
          <p:cNvGrpSpPr/>
          <p:nvPr/>
        </p:nvGrpSpPr>
        <p:grpSpPr>
          <a:xfrm>
            <a:off x="3544766" y="3977759"/>
            <a:ext cx="492635" cy="616466"/>
            <a:chOff x="3747966" y="4498459"/>
            <a:chExt cx="492635" cy="616466"/>
          </a:xfrm>
        </p:grpSpPr>
        <p:sp>
          <p:nvSpPr>
            <p:cNvPr id="72" name="Oval 71"/>
            <p:cNvSpPr/>
            <p:nvPr/>
          </p:nvSpPr>
          <p:spPr>
            <a:xfrm>
              <a:off x="3814479" y="47553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p:cNvSpPr/>
            <p:nvPr/>
          </p:nvSpPr>
          <p:spPr>
            <a:xfrm>
              <a:off x="3747966" y="4498459"/>
              <a:ext cx="492635" cy="276999"/>
            </a:xfrm>
            <a:prstGeom prst="rect">
              <a:avLst/>
            </a:prstGeom>
          </p:spPr>
          <p:txBody>
            <a:bodyPr wrap="none">
              <a:spAutoFit/>
            </a:bodyPr>
            <a:lstStyle/>
            <a:p>
              <a:r>
                <a:rPr lang="en-GB" sz="1200" b="1" dirty="0" smtClean="0"/>
                <a:t>Goat</a:t>
              </a:r>
              <a:endParaRPr lang="en-GB" sz="1200" b="1" dirty="0"/>
            </a:p>
          </p:txBody>
        </p:sp>
      </p:grpSp>
      <p:grpSp>
        <p:nvGrpSpPr>
          <p:cNvPr id="74" name="Group 73"/>
          <p:cNvGrpSpPr/>
          <p:nvPr/>
        </p:nvGrpSpPr>
        <p:grpSpPr>
          <a:xfrm>
            <a:off x="6592766" y="4149209"/>
            <a:ext cx="596830" cy="616466"/>
            <a:chOff x="4586166" y="4682609"/>
            <a:chExt cx="596830" cy="616466"/>
          </a:xfrm>
        </p:grpSpPr>
        <p:sp>
          <p:nvSpPr>
            <p:cNvPr id="75" name="Oval 74"/>
            <p:cNvSpPr/>
            <p:nvPr/>
          </p:nvSpPr>
          <p:spPr>
            <a:xfrm>
              <a:off x="4704777" y="4939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p:cNvSpPr/>
            <p:nvPr/>
          </p:nvSpPr>
          <p:spPr>
            <a:xfrm>
              <a:off x="4586166" y="4682609"/>
              <a:ext cx="596830" cy="276999"/>
            </a:xfrm>
            <a:prstGeom prst="rect">
              <a:avLst/>
            </a:prstGeom>
          </p:spPr>
          <p:txBody>
            <a:bodyPr wrap="none">
              <a:spAutoFit/>
            </a:bodyPr>
            <a:lstStyle/>
            <a:p>
              <a:r>
                <a:rPr lang="en-GB" sz="1200" b="1" dirty="0" smtClean="0"/>
                <a:t>Honey</a:t>
              </a:r>
              <a:endParaRPr lang="en-GB" sz="1200" b="1" dirty="0"/>
            </a:p>
          </p:txBody>
        </p:sp>
      </p:grpSp>
      <p:grpSp>
        <p:nvGrpSpPr>
          <p:cNvPr id="77" name="Group 76"/>
          <p:cNvGrpSpPr/>
          <p:nvPr/>
        </p:nvGrpSpPr>
        <p:grpSpPr>
          <a:xfrm>
            <a:off x="8034216" y="3260209"/>
            <a:ext cx="663451" cy="616466"/>
            <a:chOff x="4586166" y="4682609"/>
            <a:chExt cx="663451" cy="616466"/>
          </a:xfrm>
        </p:grpSpPr>
        <p:sp>
          <p:nvSpPr>
            <p:cNvPr id="78" name="Oval 77"/>
            <p:cNvSpPr/>
            <p:nvPr/>
          </p:nvSpPr>
          <p:spPr>
            <a:xfrm>
              <a:off x="4704777" y="4939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p:cNvSpPr/>
            <p:nvPr/>
          </p:nvSpPr>
          <p:spPr>
            <a:xfrm>
              <a:off x="4586166" y="4682609"/>
              <a:ext cx="663451" cy="276999"/>
            </a:xfrm>
            <a:prstGeom prst="rect">
              <a:avLst/>
            </a:prstGeom>
          </p:spPr>
          <p:txBody>
            <a:bodyPr wrap="none">
              <a:spAutoFit/>
            </a:bodyPr>
            <a:lstStyle/>
            <a:p>
              <a:r>
                <a:rPr lang="en-GB" sz="1200" b="1" dirty="0" smtClean="0"/>
                <a:t>Yeti Fur</a:t>
              </a:r>
              <a:endParaRPr lang="en-GB" sz="1200" b="1" dirty="0"/>
            </a:p>
          </p:txBody>
        </p:sp>
      </p:grpSp>
      <p:cxnSp>
        <p:nvCxnSpPr>
          <p:cNvPr id="80" name="Straight Arrow Connector 79"/>
          <p:cNvCxnSpPr>
            <a:stCxn id="78" idx="1"/>
            <a:endCxn id="60" idx="4"/>
          </p:cNvCxnSpPr>
          <p:nvPr/>
        </p:nvCxnSpPr>
        <p:spPr>
          <a:xfrm flipH="1" flipV="1">
            <a:off x="7310741" y="2600325"/>
            <a:ext cx="894749" cy="969405"/>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8" idx="2"/>
            <a:endCxn id="87" idx="7"/>
          </p:cNvCxnSpPr>
          <p:nvPr/>
        </p:nvCxnSpPr>
        <p:spPr>
          <a:xfrm flipH="1">
            <a:off x="5457710" y="3696871"/>
            <a:ext cx="2695117" cy="7110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20726012">
            <a:off x="6491006" y="3780183"/>
            <a:ext cx="696729" cy="276999"/>
          </a:xfrm>
          <a:prstGeom prst="rect">
            <a:avLst/>
          </a:prstGeom>
          <a:noFill/>
        </p:spPr>
        <p:txBody>
          <a:bodyPr wrap="none" rtlCol="0">
            <a:spAutoFit/>
          </a:bodyPr>
          <a:lstStyle/>
          <a:p>
            <a:r>
              <a:rPr lang="en-GB" sz="1200" dirty="0" smtClean="0"/>
              <a:t>requires</a:t>
            </a:r>
            <a:endParaRPr lang="en-GB" sz="1200" dirty="0"/>
          </a:p>
        </p:txBody>
      </p:sp>
      <p:sp>
        <p:nvSpPr>
          <p:cNvPr id="83" name="TextBox 82"/>
          <p:cNvSpPr txBox="1"/>
          <p:nvPr/>
        </p:nvSpPr>
        <p:spPr>
          <a:xfrm rot="2862933">
            <a:off x="7540030" y="2821337"/>
            <a:ext cx="503664" cy="276999"/>
          </a:xfrm>
          <a:prstGeom prst="rect">
            <a:avLst/>
          </a:prstGeom>
          <a:noFill/>
        </p:spPr>
        <p:txBody>
          <a:bodyPr wrap="none" rtlCol="0">
            <a:spAutoFit/>
          </a:bodyPr>
          <a:lstStyle/>
          <a:p>
            <a:r>
              <a:rPr lang="en-GB" sz="1200" dirty="0" smtClean="0"/>
              <a:t>loots</a:t>
            </a:r>
            <a:endParaRPr lang="en-GB" sz="1200" dirty="0"/>
          </a:p>
        </p:txBody>
      </p:sp>
      <p:cxnSp>
        <p:nvCxnSpPr>
          <p:cNvPr id="84" name="Straight Arrow Connector 83"/>
          <p:cNvCxnSpPr>
            <a:stCxn id="38" idx="4"/>
            <a:endCxn id="88" idx="2"/>
          </p:cNvCxnSpPr>
          <p:nvPr/>
        </p:nvCxnSpPr>
        <p:spPr>
          <a:xfrm>
            <a:off x="5033665" y="3292475"/>
            <a:ext cx="296904" cy="108293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15269465">
            <a:off x="4756023" y="3618259"/>
            <a:ext cx="585288" cy="276999"/>
          </a:xfrm>
          <a:prstGeom prst="rect">
            <a:avLst/>
          </a:prstGeom>
          <a:noFill/>
        </p:spPr>
        <p:txBody>
          <a:bodyPr wrap="none" rtlCol="0">
            <a:spAutoFit/>
          </a:bodyPr>
          <a:lstStyle/>
          <a:p>
            <a:r>
              <a:rPr lang="en-GB" sz="1200" dirty="0" smtClean="0"/>
              <a:t>makes</a:t>
            </a:r>
            <a:endParaRPr lang="en-GB" sz="1200" dirty="0"/>
          </a:p>
        </p:txBody>
      </p:sp>
      <p:grpSp>
        <p:nvGrpSpPr>
          <p:cNvPr id="86" name="Group 85"/>
          <p:cNvGrpSpPr/>
          <p:nvPr/>
        </p:nvGrpSpPr>
        <p:grpSpPr>
          <a:xfrm>
            <a:off x="4585237" y="4098409"/>
            <a:ext cx="1490664" cy="616466"/>
            <a:chOff x="5023387" y="4212709"/>
            <a:chExt cx="1490664" cy="616466"/>
          </a:xfrm>
        </p:grpSpPr>
        <p:sp>
          <p:nvSpPr>
            <p:cNvPr id="87" name="Oval 86"/>
            <p:cNvSpPr/>
            <p:nvPr/>
          </p:nvSpPr>
          <p:spPr>
            <a:xfrm>
              <a:off x="5588915" y="4469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p:cNvSpPr/>
            <p:nvPr/>
          </p:nvSpPr>
          <p:spPr>
            <a:xfrm>
              <a:off x="5023387" y="4212709"/>
              <a:ext cx="1490664" cy="276999"/>
            </a:xfrm>
            <a:prstGeom prst="rect">
              <a:avLst/>
            </a:prstGeom>
          </p:spPr>
          <p:txBody>
            <a:bodyPr wrap="none">
              <a:spAutoFit/>
            </a:bodyPr>
            <a:lstStyle/>
            <a:p>
              <a:r>
                <a:rPr lang="en-GB" sz="1200" b="1" dirty="0" smtClean="0"/>
                <a:t>Alluring Goat Recipe</a:t>
              </a:r>
              <a:endParaRPr lang="en-GB" sz="1200" b="1" dirty="0"/>
            </a:p>
          </p:txBody>
        </p:sp>
      </p:grpSp>
      <p:cxnSp>
        <p:nvCxnSpPr>
          <p:cNvPr id="89" name="Straight Arrow Connector 88"/>
          <p:cNvCxnSpPr>
            <a:stCxn id="72" idx="6"/>
            <a:endCxn id="87" idx="2"/>
          </p:cNvCxnSpPr>
          <p:nvPr/>
        </p:nvCxnSpPr>
        <p:spPr>
          <a:xfrm>
            <a:off x="3970887" y="4414421"/>
            <a:ext cx="1179878" cy="12065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381740">
            <a:off x="4217705" y="4427884"/>
            <a:ext cx="696729" cy="276999"/>
          </a:xfrm>
          <a:prstGeom prst="rect">
            <a:avLst/>
          </a:prstGeom>
          <a:noFill/>
        </p:spPr>
        <p:txBody>
          <a:bodyPr wrap="none" rtlCol="0">
            <a:spAutoFit/>
          </a:bodyPr>
          <a:lstStyle/>
          <a:p>
            <a:r>
              <a:rPr lang="en-GB" sz="1200" dirty="0" smtClean="0"/>
              <a:t>requires</a:t>
            </a:r>
            <a:endParaRPr lang="en-GB" sz="1200" dirty="0"/>
          </a:p>
        </p:txBody>
      </p:sp>
      <p:cxnSp>
        <p:nvCxnSpPr>
          <p:cNvPr id="91" name="Straight Arrow Connector 90"/>
          <p:cNvCxnSpPr>
            <a:stCxn id="75" idx="2"/>
            <a:endCxn id="87" idx="6"/>
          </p:cNvCxnSpPr>
          <p:nvPr/>
        </p:nvCxnSpPr>
        <p:spPr>
          <a:xfrm flipH="1" flipV="1">
            <a:off x="5510373" y="4535071"/>
            <a:ext cx="1201004" cy="508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76003">
            <a:off x="5671855" y="4516783"/>
            <a:ext cx="696729" cy="276999"/>
          </a:xfrm>
          <a:prstGeom prst="rect">
            <a:avLst/>
          </a:prstGeom>
          <a:noFill/>
        </p:spPr>
        <p:txBody>
          <a:bodyPr wrap="none" rtlCol="0">
            <a:spAutoFit/>
          </a:bodyPr>
          <a:lstStyle/>
          <a:p>
            <a:r>
              <a:rPr lang="en-GB" sz="1200" dirty="0" smtClean="0"/>
              <a:t>requires</a:t>
            </a:r>
            <a:endParaRPr lang="en-GB" sz="1200" dirty="0"/>
          </a:p>
        </p:txBody>
      </p:sp>
      <p:grpSp>
        <p:nvGrpSpPr>
          <p:cNvPr id="93" name="Group 92"/>
          <p:cNvGrpSpPr/>
          <p:nvPr/>
        </p:nvGrpSpPr>
        <p:grpSpPr>
          <a:xfrm>
            <a:off x="8008816" y="3946009"/>
            <a:ext cx="743473" cy="616466"/>
            <a:chOff x="7684966" y="4847709"/>
            <a:chExt cx="743473" cy="616466"/>
          </a:xfrm>
        </p:grpSpPr>
        <p:sp>
          <p:nvSpPr>
            <p:cNvPr id="94" name="Oval 93"/>
            <p:cNvSpPr/>
            <p:nvPr/>
          </p:nvSpPr>
          <p:spPr>
            <a:xfrm>
              <a:off x="7876898" y="5104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p:cNvSpPr/>
            <p:nvPr/>
          </p:nvSpPr>
          <p:spPr>
            <a:xfrm>
              <a:off x="7684966" y="4847709"/>
              <a:ext cx="743473" cy="276999"/>
            </a:xfrm>
            <a:prstGeom prst="rect">
              <a:avLst/>
            </a:prstGeom>
          </p:spPr>
          <p:txBody>
            <a:bodyPr wrap="none">
              <a:spAutoFit/>
            </a:bodyPr>
            <a:lstStyle/>
            <a:p>
              <a:r>
                <a:rPr lang="en-GB" sz="1200" b="1" dirty="0" smtClean="0"/>
                <a:t>Beeswax</a:t>
              </a:r>
              <a:endParaRPr lang="en-GB" sz="1200" b="1" dirty="0"/>
            </a:p>
          </p:txBody>
        </p:sp>
      </p:grpSp>
      <p:sp>
        <p:nvSpPr>
          <p:cNvPr id="96" name="TextBox 95"/>
          <p:cNvSpPr txBox="1"/>
          <p:nvPr/>
        </p:nvSpPr>
        <p:spPr>
          <a:xfrm rot="21041963">
            <a:off x="7413029" y="4224687"/>
            <a:ext cx="503664" cy="276999"/>
          </a:xfrm>
          <a:prstGeom prst="rect">
            <a:avLst/>
          </a:prstGeom>
          <a:noFill/>
        </p:spPr>
        <p:txBody>
          <a:bodyPr wrap="none" rtlCol="0">
            <a:spAutoFit/>
          </a:bodyPr>
          <a:lstStyle/>
          <a:p>
            <a:r>
              <a:rPr lang="en-GB" sz="1200" dirty="0" smtClean="0"/>
              <a:t>loots</a:t>
            </a:r>
            <a:endParaRPr lang="en-GB" sz="1200" dirty="0"/>
          </a:p>
        </p:txBody>
      </p:sp>
      <p:cxnSp>
        <p:nvCxnSpPr>
          <p:cNvPr id="97" name="Straight Arrow Connector 96"/>
          <p:cNvCxnSpPr>
            <a:stCxn id="94" idx="2"/>
            <a:endCxn id="75" idx="6"/>
          </p:cNvCxnSpPr>
          <p:nvPr/>
        </p:nvCxnSpPr>
        <p:spPr>
          <a:xfrm flipH="1">
            <a:off x="7070985" y="4382671"/>
            <a:ext cx="1129763" cy="2032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7888166" y="4669909"/>
            <a:ext cx="744306" cy="616466"/>
            <a:chOff x="7684966" y="4847709"/>
            <a:chExt cx="744306" cy="616466"/>
          </a:xfrm>
        </p:grpSpPr>
        <p:sp>
          <p:nvSpPr>
            <p:cNvPr id="99" name="Oval 98"/>
            <p:cNvSpPr/>
            <p:nvPr/>
          </p:nvSpPr>
          <p:spPr>
            <a:xfrm>
              <a:off x="7876898" y="5104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p:cNvSpPr/>
            <p:nvPr/>
          </p:nvSpPr>
          <p:spPr>
            <a:xfrm>
              <a:off x="7684966" y="4847709"/>
              <a:ext cx="744306" cy="276999"/>
            </a:xfrm>
            <a:prstGeom prst="rect">
              <a:avLst/>
            </a:prstGeom>
          </p:spPr>
          <p:txBody>
            <a:bodyPr wrap="none">
              <a:spAutoFit/>
            </a:bodyPr>
            <a:lstStyle/>
            <a:p>
              <a:r>
                <a:rPr lang="en-GB" sz="1200" b="1" dirty="0" smtClean="0"/>
                <a:t>Bee Hive</a:t>
              </a:r>
              <a:endParaRPr lang="en-GB" sz="1200" b="1" dirty="0"/>
            </a:p>
          </p:txBody>
        </p:sp>
      </p:grpSp>
      <p:cxnSp>
        <p:nvCxnSpPr>
          <p:cNvPr id="101" name="Straight Arrow Connector 100"/>
          <p:cNvCxnSpPr>
            <a:stCxn id="75" idx="5"/>
            <a:endCxn id="99" idx="2"/>
          </p:cNvCxnSpPr>
          <p:nvPr/>
        </p:nvCxnSpPr>
        <p:spPr>
          <a:xfrm>
            <a:off x="7018322" y="4713012"/>
            <a:ext cx="1061776" cy="3935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232143">
            <a:off x="7266085" y="4688237"/>
            <a:ext cx="708656" cy="276999"/>
          </a:xfrm>
          <a:prstGeom prst="rect">
            <a:avLst/>
          </a:prstGeom>
          <a:noFill/>
        </p:spPr>
        <p:txBody>
          <a:bodyPr wrap="none" rtlCol="0">
            <a:spAutoFit/>
          </a:bodyPr>
          <a:lstStyle/>
          <a:p>
            <a:r>
              <a:rPr lang="en-GB" sz="1200" dirty="0" smtClean="0"/>
              <a:t>harvests</a:t>
            </a:r>
            <a:endParaRPr lang="en-GB" sz="1200" dirty="0"/>
          </a:p>
        </p:txBody>
      </p:sp>
      <p:grpSp>
        <p:nvGrpSpPr>
          <p:cNvPr id="103" name="Group 102"/>
          <p:cNvGrpSpPr/>
          <p:nvPr/>
        </p:nvGrpSpPr>
        <p:grpSpPr>
          <a:xfrm>
            <a:off x="1658816" y="3533259"/>
            <a:ext cx="1329146" cy="616466"/>
            <a:chOff x="1652466" y="4301609"/>
            <a:chExt cx="1329146" cy="616466"/>
          </a:xfrm>
        </p:grpSpPr>
        <p:sp>
          <p:nvSpPr>
            <p:cNvPr id="104" name="Oval 103"/>
            <p:cNvSpPr/>
            <p:nvPr/>
          </p:nvSpPr>
          <p:spPr>
            <a:xfrm>
              <a:off x="2137235" y="455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p:cNvSpPr/>
            <p:nvPr/>
          </p:nvSpPr>
          <p:spPr>
            <a:xfrm>
              <a:off x="1652466" y="4301609"/>
              <a:ext cx="1329146" cy="276999"/>
            </a:xfrm>
            <a:prstGeom prst="rect">
              <a:avLst/>
            </a:prstGeom>
          </p:spPr>
          <p:txBody>
            <a:bodyPr wrap="none">
              <a:spAutoFit/>
            </a:bodyPr>
            <a:lstStyle/>
            <a:p>
              <a:r>
                <a:rPr lang="en-GB" sz="1200" b="1" dirty="0" smtClean="0"/>
                <a:t>McDonald’s Farm</a:t>
              </a:r>
              <a:endParaRPr lang="en-GB" sz="1200" b="1" dirty="0"/>
            </a:p>
          </p:txBody>
        </p:sp>
      </p:grpSp>
      <p:cxnSp>
        <p:nvCxnSpPr>
          <p:cNvPr id="106" name="Straight Arrow Connector 105"/>
          <p:cNvCxnSpPr>
            <a:stCxn id="72" idx="2"/>
            <a:endCxn id="104" idx="6"/>
          </p:cNvCxnSpPr>
          <p:nvPr/>
        </p:nvCxnSpPr>
        <p:spPr>
          <a:xfrm flipH="1" flipV="1">
            <a:off x="2503193" y="3969921"/>
            <a:ext cx="1108086" cy="4445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rot="1339973">
            <a:off x="2713484" y="4097685"/>
            <a:ext cx="453970" cy="276999"/>
          </a:xfrm>
          <a:prstGeom prst="rect">
            <a:avLst/>
          </a:prstGeom>
          <a:noFill/>
        </p:spPr>
        <p:txBody>
          <a:bodyPr wrap="none" rtlCol="0">
            <a:spAutoFit/>
          </a:bodyPr>
          <a:lstStyle/>
          <a:p>
            <a:r>
              <a:rPr lang="en-GB" sz="1200" dirty="0" smtClean="0"/>
              <a:t>sells</a:t>
            </a:r>
            <a:endParaRPr lang="en-GB" sz="1200" dirty="0"/>
          </a:p>
        </p:txBody>
      </p:sp>
      <p:sp>
        <p:nvSpPr>
          <p:cNvPr id="108" name="Arc 107"/>
          <p:cNvSpPr/>
          <p:nvPr/>
        </p:nvSpPr>
        <p:spPr>
          <a:xfrm rot="4500000">
            <a:off x="3556002" y="4419600"/>
            <a:ext cx="482600" cy="482600"/>
          </a:xfrm>
          <a:prstGeom prst="arc">
            <a:avLst>
              <a:gd name="adj1" fmla="val 14323981"/>
              <a:gd name="adj2" fmla="val 894038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9" name="TextBox 108"/>
          <p:cNvSpPr txBox="1"/>
          <p:nvPr/>
        </p:nvSpPr>
        <p:spPr>
          <a:xfrm>
            <a:off x="3552229" y="4834288"/>
            <a:ext cx="503664" cy="276999"/>
          </a:xfrm>
          <a:prstGeom prst="rect">
            <a:avLst/>
          </a:prstGeom>
          <a:noFill/>
        </p:spPr>
        <p:txBody>
          <a:bodyPr wrap="none" rtlCol="0">
            <a:spAutoFit/>
          </a:bodyPr>
          <a:lstStyle/>
          <a:p>
            <a:r>
              <a:rPr lang="en-GB" sz="1200" dirty="0" smtClean="0"/>
              <a:t>loots</a:t>
            </a:r>
            <a:endParaRPr lang="en-GB" sz="1200" dirty="0"/>
          </a:p>
        </p:txBody>
      </p:sp>
      <p:grpSp>
        <p:nvGrpSpPr>
          <p:cNvPr id="110" name="Group 109"/>
          <p:cNvGrpSpPr/>
          <p:nvPr/>
        </p:nvGrpSpPr>
        <p:grpSpPr>
          <a:xfrm>
            <a:off x="1735016" y="4371459"/>
            <a:ext cx="909673" cy="616466"/>
            <a:chOff x="3519366" y="3222109"/>
            <a:chExt cx="909673" cy="616466"/>
          </a:xfrm>
        </p:grpSpPr>
        <p:sp>
          <p:nvSpPr>
            <p:cNvPr id="111" name="Oval 110"/>
            <p:cNvSpPr/>
            <p:nvPr/>
          </p:nvSpPr>
          <p:spPr>
            <a:xfrm>
              <a:off x="3794398" y="34789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Rectangle 111"/>
            <p:cNvSpPr/>
            <p:nvPr/>
          </p:nvSpPr>
          <p:spPr>
            <a:xfrm>
              <a:off x="3519366" y="3222109"/>
              <a:ext cx="909673" cy="276999"/>
            </a:xfrm>
            <a:prstGeom prst="rect">
              <a:avLst/>
            </a:prstGeom>
          </p:spPr>
          <p:txBody>
            <a:bodyPr wrap="none">
              <a:spAutoFit/>
            </a:bodyPr>
            <a:lstStyle/>
            <a:p>
              <a:r>
                <a:rPr lang="en-GB" sz="1200" b="1" dirty="0" smtClean="0"/>
                <a:t>Goat’s Milk</a:t>
              </a:r>
              <a:endParaRPr lang="en-GB" sz="1200" b="1" dirty="0"/>
            </a:p>
          </p:txBody>
        </p:sp>
      </p:grpSp>
      <p:cxnSp>
        <p:nvCxnSpPr>
          <p:cNvPr id="113" name="Straight Arrow Connector 112"/>
          <p:cNvCxnSpPr>
            <a:stCxn id="111" idx="6"/>
            <a:endCxn id="72" idx="2"/>
          </p:cNvCxnSpPr>
          <p:nvPr/>
        </p:nvCxnSpPr>
        <p:spPr>
          <a:xfrm flipV="1">
            <a:off x="2369656" y="4414421"/>
            <a:ext cx="1241623" cy="393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rot="20479917">
            <a:off x="2687743" y="4554885"/>
            <a:ext cx="708656" cy="276999"/>
          </a:xfrm>
          <a:prstGeom prst="rect">
            <a:avLst/>
          </a:prstGeom>
          <a:noFill/>
        </p:spPr>
        <p:txBody>
          <a:bodyPr wrap="none" rtlCol="0">
            <a:spAutoFit/>
          </a:bodyPr>
          <a:lstStyle/>
          <a:p>
            <a:r>
              <a:rPr lang="en-GB" sz="1200" dirty="0" smtClean="0"/>
              <a:t>harvests</a:t>
            </a:r>
            <a:endParaRPr lang="en-GB" sz="1200" dirty="0"/>
          </a:p>
        </p:txBody>
      </p:sp>
      <p:grpSp>
        <p:nvGrpSpPr>
          <p:cNvPr id="115" name="Group 114"/>
          <p:cNvGrpSpPr/>
          <p:nvPr/>
        </p:nvGrpSpPr>
        <p:grpSpPr>
          <a:xfrm>
            <a:off x="425987" y="3368159"/>
            <a:ext cx="667170" cy="594241"/>
            <a:chOff x="514887" y="3463409"/>
            <a:chExt cx="667170" cy="594241"/>
          </a:xfrm>
        </p:grpSpPr>
        <p:sp>
          <p:nvSpPr>
            <p:cNvPr id="116" name="Oval 115"/>
            <p:cNvSpPr/>
            <p:nvPr/>
          </p:nvSpPr>
          <p:spPr>
            <a:xfrm>
              <a:off x="668668" y="36980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p:cNvSpPr/>
            <p:nvPr/>
          </p:nvSpPr>
          <p:spPr>
            <a:xfrm>
              <a:off x="514887" y="3463409"/>
              <a:ext cx="667170" cy="276999"/>
            </a:xfrm>
            <a:prstGeom prst="rect">
              <a:avLst/>
            </a:prstGeom>
          </p:spPr>
          <p:txBody>
            <a:bodyPr wrap="none">
              <a:spAutoFit/>
            </a:bodyPr>
            <a:lstStyle/>
            <a:p>
              <a:r>
                <a:rPr lang="en-GB" sz="1200" b="1" dirty="0" smtClean="0"/>
                <a:t>London</a:t>
              </a:r>
              <a:endParaRPr lang="en-GB" sz="1200" b="1" dirty="0"/>
            </a:p>
          </p:txBody>
        </p:sp>
      </p:grpSp>
      <p:cxnSp>
        <p:nvCxnSpPr>
          <p:cNvPr id="118" name="Straight Arrow Connector 117"/>
          <p:cNvCxnSpPr>
            <a:stCxn id="104" idx="2"/>
            <a:endCxn id="116" idx="6"/>
          </p:cNvCxnSpPr>
          <p:nvPr/>
        </p:nvCxnSpPr>
        <p:spPr>
          <a:xfrm flipH="1" flipV="1">
            <a:off x="939376" y="3782596"/>
            <a:ext cx="1204209" cy="1873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rot="497897">
            <a:off x="1237789" y="3850034"/>
            <a:ext cx="725648" cy="276999"/>
          </a:xfrm>
          <a:prstGeom prst="rect">
            <a:avLst/>
          </a:prstGeom>
          <a:noFill/>
        </p:spPr>
        <p:txBody>
          <a:bodyPr wrap="none" rtlCol="0">
            <a:spAutoFit/>
          </a:bodyPr>
          <a:lstStyle/>
          <a:p>
            <a:r>
              <a:rPr lang="en-GB" sz="1200" dirty="0" smtClean="0"/>
              <a:t>exists_in</a:t>
            </a:r>
            <a:endParaRPr lang="en-GB" sz="1200" dirty="0"/>
          </a:p>
        </p:txBody>
      </p:sp>
      <p:cxnSp>
        <p:nvCxnSpPr>
          <p:cNvPr id="120" name="Straight Arrow Connector 119"/>
          <p:cNvCxnSpPr>
            <a:stCxn id="72" idx="6"/>
            <a:endCxn id="122" idx="2"/>
          </p:cNvCxnSpPr>
          <p:nvPr/>
        </p:nvCxnSpPr>
        <p:spPr>
          <a:xfrm>
            <a:off x="3970887" y="4414421"/>
            <a:ext cx="1315766" cy="124368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4312187" y="5381109"/>
            <a:ext cx="1948931" cy="616466"/>
            <a:chOff x="4623337" y="5101709"/>
            <a:chExt cx="1948931" cy="616466"/>
          </a:xfrm>
        </p:grpSpPr>
        <p:sp>
          <p:nvSpPr>
            <p:cNvPr id="122" name="Rectangle 121"/>
            <p:cNvSpPr/>
            <p:nvPr/>
          </p:nvSpPr>
          <p:spPr>
            <a:xfrm>
              <a:off x="4623337" y="5101709"/>
              <a:ext cx="1948931" cy="276999"/>
            </a:xfrm>
            <a:prstGeom prst="rect">
              <a:avLst/>
            </a:prstGeom>
          </p:spPr>
          <p:txBody>
            <a:bodyPr wrap="none">
              <a:spAutoFit/>
            </a:bodyPr>
            <a:lstStyle/>
            <a:p>
              <a:r>
                <a:rPr lang="en-GB" sz="1200" b="1" dirty="0" smtClean="0"/>
                <a:t>Peryton Fawn Decoy Recipe</a:t>
              </a:r>
              <a:endParaRPr lang="en-GB" sz="1200" b="1" dirty="0"/>
            </a:p>
          </p:txBody>
        </p:sp>
        <p:sp>
          <p:nvSpPr>
            <p:cNvPr id="123" name="Oval 122"/>
            <p:cNvSpPr/>
            <p:nvPr/>
          </p:nvSpPr>
          <p:spPr>
            <a:xfrm>
              <a:off x="5417998" y="5358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24" name="TextBox 123"/>
          <p:cNvSpPr txBox="1"/>
          <p:nvPr/>
        </p:nvSpPr>
        <p:spPr>
          <a:xfrm rot="2589965">
            <a:off x="4192306" y="4948584"/>
            <a:ext cx="696729" cy="276999"/>
          </a:xfrm>
          <a:prstGeom prst="rect">
            <a:avLst/>
          </a:prstGeom>
          <a:noFill/>
        </p:spPr>
        <p:txBody>
          <a:bodyPr wrap="none" rtlCol="0">
            <a:spAutoFit/>
          </a:bodyPr>
          <a:lstStyle/>
          <a:p>
            <a:r>
              <a:rPr lang="en-GB" sz="1200" dirty="0" smtClean="0"/>
              <a:t>requires</a:t>
            </a:r>
            <a:endParaRPr lang="en-GB" sz="1200" dirty="0"/>
          </a:p>
        </p:txBody>
      </p:sp>
      <p:grpSp>
        <p:nvGrpSpPr>
          <p:cNvPr id="125" name="Group 124"/>
          <p:cNvGrpSpPr/>
          <p:nvPr/>
        </p:nvGrpSpPr>
        <p:grpSpPr>
          <a:xfrm>
            <a:off x="6534687" y="5393809"/>
            <a:ext cx="1489510" cy="616466"/>
            <a:chOff x="6420387" y="5571609"/>
            <a:chExt cx="1489510" cy="616466"/>
          </a:xfrm>
        </p:grpSpPr>
        <p:sp>
          <p:nvSpPr>
            <p:cNvPr id="126" name="Rectangle 125"/>
            <p:cNvSpPr/>
            <p:nvPr/>
          </p:nvSpPr>
          <p:spPr>
            <a:xfrm>
              <a:off x="6420387" y="5571609"/>
              <a:ext cx="1489510" cy="276999"/>
            </a:xfrm>
            <a:prstGeom prst="rect">
              <a:avLst/>
            </a:prstGeom>
          </p:spPr>
          <p:txBody>
            <a:bodyPr wrap="none">
              <a:spAutoFit/>
            </a:bodyPr>
            <a:lstStyle/>
            <a:p>
              <a:r>
                <a:rPr lang="en-GB" sz="1200" b="1" dirty="0" smtClean="0"/>
                <a:t>Peryton Fawn Decoy</a:t>
              </a:r>
              <a:endParaRPr lang="en-GB" sz="1200" b="1" dirty="0"/>
            </a:p>
          </p:txBody>
        </p:sp>
        <p:sp>
          <p:nvSpPr>
            <p:cNvPr id="127" name="Oval 126"/>
            <p:cNvSpPr/>
            <p:nvPr/>
          </p:nvSpPr>
          <p:spPr>
            <a:xfrm>
              <a:off x="6985338" y="582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28" name="Straight Arrow Connector 127"/>
          <p:cNvCxnSpPr>
            <a:stCxn id="127" idx="2"/>
            <a:endCxn id="123" idx="6"/>
          </p:cNvCxnSpPr>
          <p:nvPr/>
        </p:nvCxnSpPr>
        <p:spPr>
          <a:xfrm flipH="1" flipV="1">
            <a:off x="5466456" y="5817771"/>
            <a:ext cx="1633182" cy="12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013325" y="5793132"/>
            <a:ext cx="585288" cy="276999"/>
          </a:xfrm>
          <a:prstGeom prst="rect">
            <a:avLst/>
          </a:prstGeom>
          <a:noFill/>
        </p:spPr>
        <p:txBody>
          <a:bodyPr wrap="none" rtlCol="0">
            <a:spAutoFit/>
          </a:bodyPr>
          <a:lstStyle/>
          <a:p>
            <a:r>
              <a:rPr lang="en-GB" sz="1200" dirty="0" smtClean="0"/>
              <a:t>makes</a:t>
            </a:r>
            <a:endParaRPr lang="en-GB" sz="1200" dirty="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grpSp>
        <p:nvGrpSpPr>
          <p:cNvPr id="2" name="Group 141"/>
          <p:cNvGrpSpPr/>
          <p:nvPr/>
        </p:nvGrpSpPr>
        <p:grpSpPr>
          <a:xfrm>
            <a:off x="3245817" y="1732159"/>
            <a:ext cx="766178" cy="749946"/>
            <a:chOff x="3245817" y="1751207"/>
            <a:chExt cx="766178" cy="749946"/>
          </a:xfrm>
        </p:grpSpPr>
        <p:sp>
          <p:nvSpPr>
            <p:cNvPr id="30" name="Oval 29"/>
            <p:cNvSpPr/>
            <p:nvPr/>
          </p:nvSpPr>
          <p:spPr>
            <a:xfrm>
              <a:off x="3245817" y="1751207"/>
              <a:ext cx="749946" cy="749946"/>
            </a:xfrm>
            <a:prstGeom prst="ellipse">
              <a:avLst/>
            </a:prstGeom>
            <a:solidFill>
              <a:srgbClr val="ED433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p:cNvSpPr txBox="1"/>
            <p:nvPr/>
          </p:nvSpPr>
          <p:spPr>
            <a:xfrm>
              <a:off x="3248324" y="1960816"/>
              <a:ext cx="763671" cy="323165"/>
            </a:xfrm>
            <a:prstGeom prst="rect">
              <a:avLst/>
            </a:prstGeom>
            <a:noFill/>
          </p:spPr>
          <p:txBody>
            <a:bodyPr wrap="none" rtlCol="0">
              <a:spAutoFit/>
            </a:bodyPr>
            <a:lstStyle/>
            <a:p>
              <a:r>
                <a:rPr lang="en-GB" sz="1500" b="1" dirty="0" smtClean="0">
                  <a:solidFill>
                    <a:schemeClr val="bg1"/>
                  </a:solidFill>
                </a:rPr>
                <a:t>Bigfoot</a:t>
              </a:r>
              <a:endParaRPr lang="en-GB" sz="1500" b="1" dirty="0">
                <a:solidFill>
                  <a:schemeClr val="bg1"/>
                </a:solidFill>
              </a:endParaRPr>
            </a:p>
          </p:txBody>
        </p:sp>
      </p:grpSp>
      <p:grpSp>
        <p:nvGrpSpPr>
          <p:cNvPr id="3" name="Group 31"/>
          <p:cNvGrpSpPr/>
          <p:nvPr/>
        </p:nvGrpSpPr>
        <p:grpSpPr>
          <a:xfrm>
            <a:off x="1175287" y="1708568"/>
            <a:ext cx="818429" cy="594241"/>
            <a:chOff x="2737387" y="2244209"/>
            <a:chExt cx="818429" cy="594241"/>
          </a:xfrm>
        </p:grpSpPr>
        <p:sp>
          <p:nvSpPr>
            <p:cNvPr id="33" name="Oval 3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2737387" y="2244209"/>
              <a:ext cx="818429" cy="276999"/>
            </a:xfrm>
            <a:prstGeom prst="rect">
              <a:avLst/>
            </a:prstGeom>
          </p:spPr>
          <p:txBody>
            <a:bodyPr wrap="none">
              <a:spAutoFit/>
            </a:bodyPr>
            <a:lstStyle/>
            <a:p>
              <a:r>
                <a:rPr lang="en-GB" sz="1200" b="1" dirty="0"/>
                <a:t>Alice Lake</a:t>
              </a:r>
            </a:p>
          </p:txBody>
        </p:sp>
      </p:grpSp>
      <p:cxnSp>
        <p:nvCxnSpPr>
          <p:cNvPr id="35" name="Straight Arrow Connector 34"/>
          <p:cNvCxnSpPr>
            <a:stCxn id="30" idx="2"/>
            <a:endCxn id="33" idx="6"/>
          </p:cNvCxnSpPr>
          <p:nvPr/>
        </p:nvCxnSpPr>
        <p:spPr>
          <a:xfrm flipH="1">
            <a:off x="1768594" y="2107132"/>
            <a:ext cx="1477223" cy="158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61378" y="2082493"/>
            <a:ext cx="725648" cy="276999"/>
          </a:xfrm>
          <a:prstGeom prst="rect">
            <a:avLst/>
          </a:prstGeom>
          <a:noFill/>
        </p:spPr>
        <p:txBody>
          <a:bodyPr wrap="none" rtlCol="0">
            <a:spAutoFit/>
          </a:bodyPr>
          <a:lstStyle/>
          <a:p>
            <a:r>
              <a:rPr lang="en-GB" sz="1200" dirty="0" smtClean="0"/>
              <a:t>exists_in</a:t>
            </a:r>
            <a:endParaRPr lang="en-GB" sz="1200" dirty="0"/>
          </a:p>
        </p:txBody>
      </p:sp>
      <p:sp>
        <p:nvSpPr>
          <p:cNvPr id="38" name="Oval 37"/>
          <p:cNvSpPr/>
          <p:nvPr/>
        </p:nvSpPr>
        <p:spPr>
          <a:xfrm>
            <a:off x="4853861" y="29328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p:cNvSpPr/>
          <p:nvPr/>
        </p:nvSpPr>
        <p:spPr>
          <a:xfrm>
            <a:off x="4518562" y="2676009"/>
            <a:ext cx="1031244" cy="276999"/>
          </a:xfrm>
          <a:prstGeom prst="rect">
            <a:avLst/>
          </a:prstGeom>
        </p:spPr>
        <p:txBody>
          <a:bodyPr wrap="none">
            <a:spAutoFit/>
          </a:bodyPr>
          <a:lstStyle/>
          <a:p>
            <a:r>
              <a:rPr lang="en-GB" sz="1200" b="1" dirty="0" smtClean="0"/>
              <a:t>Alluring Goat</a:t>
            </a:r>
            <a:endParaRPr lang="en-GB" sz="1200" b="1" dirty="0"/>
          </a:p>
        </p:txBody>
      </p:sp>
      <p:cxnSp>
        <p:nvCxnSpPr>
          <p:cNvPr id="40" name="Straight Arrow Connector 39"/>
          <p:cNvCxnSpPr>
            <a:stCxn id="30" idx="5"/>
            <a:endCxn id="38" idx="2"/>
          </p:cNvCxnSpPr>
          <p:nvPr/>
        </p:nvCxnSpPr>
        <p:spPr>
          <a:xfrm>
            <a:off x="3885936" y="2372278"/>
            <a:ext cx="967925" cy="74039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242082">
            <a:off x="3894517" y="2703053"/>
            <a:ext cx="904928" cy="276999"/>
          </a:xfrm>
          <a:prstGeom prst="rect">
            <a:avLst/>
          </a:prstGeom>
          <a:noFill/>
        </p:spPr>
        <p:txBody>
          <a:bodyPr wrap="none" rtlCol="0">
            <a:spAutoFit/>
          </a:bodyPr>
          <a:lstStyle/>
          <a:p>
            <a:r>
              <a:rPr lang="en-GB" sz="1200" dirty="0" smtClean="0"/>
              <a:t>can_attract</a:t>
            </a:r>
            <a:endParaRPr lang="en-GB" sz="1200" dirty="0"/>
          </a:p>
        </p:txBody>
      </p:sp>
      <p:grpSp>
        <p:nvGrpSpPr>
          <p:cNvPr id="5" name="Group 41"/>
          <p:cNvGrpSpPr/>
          <p:nvPr/>
        </p:nvGrpSpPr>
        <p:grpSpPr>
          <a:xfrm>
            <a:off x="1074445" y="851229"/>
            <a:ext cx="1760867" cy="607665"/>
            <a:chOff x="4419625" y="2380010"/>
            <a:chExt cx="1760867" cy="607665"/>
          </a:xfrm>
        </p:grpSpPr>
        <p:sp>
          <p:nvSpPr>
            <p:cNvPr id="43" name="Oval 42"/>
            <p:cNvSpPr/>
            <p:nvPr/>
          </p:nvSpPr>
          <p:spPr>
            <a:xfrm>
              <a:off x="5120254" y="26280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p:cNvSpPr txBox="1"/>
            <p:nvPr/>
          </p:nvSpPr>
          <p:spPr>
            <a:xfrm>
              <a:off x="4419625" y="2380010"/>
              <a:ext cx="1760867" cy="276999"/>
            </a:xfrm>
            <a:prstGeom prst="rect">
              <a:avLst/>
            </a:prstGeom>
            <a:noFill/>
          </p:spPr>
          <p:txBody>
            <a:bodyPr wrap="none" rtlCol="0">
              <a:spAutoFit/>
            </a:bodyPr>
            <a:lstStyle/>
            <a:p>
              <a:r>
                <a:rPr lang="en-GB" sz="1200" b="1" dirty="0" smtClean="0"/>
                <a:t>Bigfoot Toenail Clippings</a:t>
              </a:r>
              <a:endParaRPr lang="en-GB" sz="1200" b="1" dirty="0"/>
            </a:p>
          </p:txBody>
        </p:sp>
      </p:grpSp>
      <p:cxnSp>
        <p:nvCxnSpPr>
          <p:cNvPr id="45" name="Straight Arrow Connector 44"/>
          <p:cNvCxnSpPr>
            <a:stCxn id="30" idx="1"/>
            <a:endCxn id="43" idx="5"/>
          </p:cNvCxnSpPr>
          <p:nvPr/>
        </p:nvCxnSpPr>
        <p:spPr>
          <a:xfrm flipH="1" flipV="1">
            <a:off x="2082019" y="1406231"/>
            <a:ext cx="1273625" cy="4357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40085" y="1926392"/>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p:cNvSpPr/>
          <p:nvPr/>
        </p:nvSpPr>
        <p:spPr>
          <a:xfrm>
            <a:off x="4778912" y="1669534"/>
            <a:ext cx="1281954" cy="276999"/>
          </a:xfrm>
          <a:prstGeom prst="rect">
            <a:avLst/>
          </a:prstGeom>
        </p:spPr>
        <p:txBody>
          <a:bodyPr wrap="none">
            <a:spAutoFit/>
          </a:bodyPr>
          <a:lstStyle/>
          <a:p>
            <a:r>
              <a:rPr lang="en-GB" sz="1200" b="1" dirty="0" smtClean="0"/>
              <a:t>Musket-teer Trap</a:t>
            </a:r>
            <a:endParaRPr lang="en-GB" sz="1200" b="1" dirty="0"/>
          </a:p>
        </p:txBody>
      </p:sp>
      <p:cxnSp>
        <p:nvCxnSpPr>
          <p:cNvPr id="49" name="Straight Arrow Connector 48"/>
          <p:cNvCxnSpPr>
            <a:stCxn id="30" idx="6"/>
            <a:endCxn id="47" idx="2"/>
          </p:cNvCxnSpPr>
          <p:nvPr/>
        </p:nvCxnSpPr>
        <p:spPr>
          <a:xfrm flipV="1">
            <a:off x="3995763" y="2106196"/>
            <a:ext cx="1244322" cy="936"/>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059021">
            <a:off x="2490193" y="1391937"/>
            <a:ext cx="503664" cy="276999"/>
          </a:xfrm>
          <a:prstGeom prst="rect">
            <a:avLst/>
          </a:prstGeom>
          <a:noFill/>
        </p:spPr>
        <p:txBody>
          <a:bodyPr wrap="none" rtlCol="0">
            <a:spAutoFit/>
          </a:bodyPr>
          <a:lstStyle/>
          <a:p>
            <a:r>
              <a:rPr lang="en-GB" sz="1200" dirty="0" smtClean="0"/>
              <a:t>loots</a:t>
            </a:r>
            <a:endParaRPr lang="en-GB" sz="1200" dirty="0"/>
          </a:p>
        </p:txBody>
      </p:sp>
      <p:sp>
        <p:nvSpPr>
          <p:cNvPr id="51" name="TextBox 50"/>
          <p:cNvSpPr txBox="1"/>
          <p:nvPr/>
        </p:nvSpPr>
        <p:spPr>
          <a:xfrm>
            <a:off x="4174022" y="2049015"/>
            <a:ext cx="819007" cy="276999"/>
          </a:xfrm>
          <a:prstGeom prst="rect">
            <a:avLst/>
          </a:prstGeom>
          <a:noFill/>
        </p:spPr>
        <p:txBody>
          <a:bodyPr wrap="none" rtlCol="0">
            <a:spAutoFit/>
          </a:bodyPr>
          <a:lstStyle/>
          <a:p>
            <a:r>
              <a:rPr lang="en-GB" sz="1200" dirty="0" smtClean="0"/>
              <a:t>can_catch</a:t>
            </a:r>
            <a:endParaRPr lang="en-GB" sz="1200" dirty="0"/>
          </a:p>
        </p:txBody>
      </p:sp>
      <p:grpSp>
        <p:nvGrpSpPr>
          <p:cNvPr id="7" name="Group 51"/>
          <p:cNvGrpSpPr/>
          <p:nvPr/>
        </p:nvGrpSpPr>
        <p:grpSpPr>
          <a:xfrm>
            <a:off x="1289587" y="2457868"/>
            <a:ext cx="866519" cy="594241"/>
            <a:chOff x="2737387" y="2244209"/>
            <a:chExt cx="866519" cy="594241"/>
          </a:xfrm>
        </p:grpSpPr>
        <p:sp>
          <p:nvSpPr>
            <p:cNvPr id="53" name="Oval 5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p:cNvSpPr/>
            <p:nvPr/>
          </p:nvSpPr>
          <p:spPr>
            <a:xfrm>
              <a:off x="2737387" y="2244209"/>
              <a:ext cx="866519" cy="276999"/>
            </a:xfrm>
            <a:prstGeom prst="rect">
              <a:avLst/>
            </a:prstGeom>
          </p:spPr>
          <p:txBody>
            <a:bodyPr wrap="none">
              <a:spAutoFit/>
            </a:bodyPr>
            <a:lstStyle/>
            <a:p>
              <a:r>
                <a:rPr lang="en-GB" sz="1200" b="1" dirty="0" smtClean="0"/>
                <a:t>Omar Lake</a:t>
              </a:r>
              <a:endParaRPr lang="en-GB" sz="1200" b="1" dirty="0"/>
            </a:p>
          </p:txBody>
        </p:sp>
      </p:grpSp>
      <p:cxnSp>
        <p:nvCxnSpPr>
          <p:cNvPr id="55" name="Straight Arrow Connector 54"/>
          <p:cNvCxnSpPr>
            <a:stCxn id="30" idx="3"/>
            <a:endCxn id="53" idx="6"/>
          </p:cNvCxnSpPr>
          <p:nvPr/>
        </p:nvCxnSpPr>
        <p:spPr>
          <a:xfrm flipH="1">
            <a:off x="1882894" y="2372278"/>
            <a:ext cx="1472750" cy="5000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0449106">
            <a:off x="2341904" y="2557152"/>
            <a:ext cx="725648" cy="276999"/>
          </a:xfrm>
          <a:prstGeom prst="rect">
            <a:avLst/>
          </a:prstGeom>
          <a:noFill/>
        </p:spPr>
        <p:txBody>
          <a:bodyPr wrap="none" rtlCol="0">
            <a:spAutoFit/>
          </a:bodyPr>
          <a:lstStyle/>
          <a:p>
            <a:r>
              <a:rPr lang="en-GB" sz="1200" dirty="0" smtClean="0"/>
              <a:t>exists_in</a:t>
            </a:r>
            <a:endParaRPr lang="en-GB" sz="1200" dirty="0"/>
          </a:p>
        </p:txBody>
      </p:sp>
      <p:grpSp>
        <p:nvGrpSpPr>
          <p:cNvPr id="8" name="Group 56"/>
          <p:cNvGrpSpPr/>
          <p:nvPr/>
        </p:nvGrpSpPr>
        <p:grpSpPr>
          <a:xfrm>
            <a:off x="6798987" y="1268760"/>
            <a:ext cx="566309" cy="607665"/>
            <a:chOff x="7129187" y="1687860"/>
            <a:chExt cx="566309" cy="607665"/>
          </a:xfrm>
        </p:grpSpPr>
        <p:sp>
          <p:nvSpPr>
            <p:cNvPr id="58" name="Oval 57"/>
            <p:cNvSpPr/>
            <p:nvPr/>
          </p:nvSpPr>
          <p:spPr>
            <a:xfrm>
              <a:off x="7229130" y="19359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p:cNvSpPr txBox="1"/>
            <p:nvPr/>
          </p:nvSpPr>
          <p:spPr>
            <a:xfrm>
              <a:off x="7129187" y="1687860"/>
              <a:ext cx="566309" cy="276999"/>
            </a:xfrm>
            <a:prstGeom prst="rect">
              <a:avLst/>
            </a:prstGeom>
            <a:noFill/>
          </p:spPr>
          <p:txBody>
            <a:bodyPr wrap="none" rtlCol="0">
              <a:spAutoFit/>
            </a:bodyPr>
            <a:lstStyle/>
            <a:p>
              <a:r>
                <a:rPr lang="en-GB" sz="1200" b="1" dirty="0" smtClean="0"/>
                <a:t>Yowie</a:t>
              </a:r>
              <a:endParaRPr lang="en-GB" sz="1200" b="1" dirty="0"/>
            </a:p>
          </p:txBody>
        </p:sp>
      </p:grpSp>
      <p:sp>
        <p:nvSpPr>
          <p:cNvPr id="60" name="Oval 59"/>
          <p:cNvSpPr/>
          <p:nvPr/>
        </p:nvSpPr>
        <p:spPr>
          <a:xfrm>
            <a:off x="7130937" y="22407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p:cNvSpPr txBox="1"/>
          <p:nvPr/>
        </p:nvSpPr>
        <p:spPr>
          <a:xfrm>
            <a:off x="7103787" y="1992660"/>
            <a:ext cx="419795" cy="276999"/>
          </a:xfrm>
          <a:prstGeom prst="rect">
            <a:avLst/>
          </a:prstGeom>
          <a:noFill/>
        </p:spPr>
        <p:txBody>
          <a:bodyPr wrap="none" rtlCol="0">
            <a:spAutoFit/>
          </a:bodyPr>
          <a:lstStyle/>
          <a:p>
            <a:r>
              <a:rPr lang="en-GB" sz="1200" b="1" dirty="0" smtClean="0"/>
              <a:t>Yeti</a:t>
            </a:r>
            <a:endParaRPr lang="en-GB" sz="1200" b="1" dirty="0"/>
          </a:p>
        </p:txBody>
      </p:sp>
      <p:cxnSp>
        <p:nvCxnSpPr>
          <p:cNvPr id="62" name="Straight Arrow Connector 61"/>
          <p:cNvCxnSpPr>
            <a:stCxn id="58" idx="2"/>
            <a:endCxn id="47" idx="7"/>
          </p:cNvCxnSpPr>
          <p:nvPr/>
        </p:nvCxnSpPr>
        <p:spPr>
          <a:xfrm flipH="1">
            <a:off x="5547030" y="1696621"/>
            <a:ext cx="1351900" cy="28243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0" idx="2"/>
            <a:endCxn id="47" idx="5"/>
          </p:cNvCxnSpPr>
          <p:nvPr/>
        </p:nvCxnSpPr>
        <p:spPr>
          <a:xfrm flipH="1" flipV="1">
            <a:off x="5547030" y="2233337"/>
            <a:ext cx="1583907" cy="18718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869856">
            <a:off x="5890111" y="1764060"/>
            <a:ext cx="819007" cy="276999"/>
          </a:xfrm>
          <a:prstGeom prst="rect">
            <a:avLst/>
          </a:prstGeom>
          <a:noFill/>
        </p:spPr>
        <p:txBody>
          <a:bodyPr wrap="none" rtlCol="0">
            <a:spAutoFit/>
          </a:bodyPr>
          <a:lstStyle/>
          <a:p>
            <a:r>
              <a:rPr lang="en-GB" sz="1200" dirty="0" smtClean="0"/>
              <a:t>can_catch</a:t>
            </a:r>
            <a:endParaRPr lang="en-GB" sz="1200" dirty="0"/>
          </a:p>
        </p:txBody>
      </p:sp>
      <p:sp>
        <p:nvSpPr>
          <p:cNvPr id="65" name="TextBox 64"/>
          <p:cNvSpPr txBox="1"/>
          <p:nvPr/>
        </p:nvSpPr>
        <p:spPr>
          <a:xfrm rot="407347">
            <a:off x="5969486" y="2075210"/>
            <a:ext cx="819007" cy="276999"/>
          </a:xfrm>
          <a:prstGeom prst="rect">
            <a:avLst/>
          </a:prstGeom>
          <a:noFill/>
        </p:spPr>
        <p:txBody>
          <a:bodyPr wrap="none" rtlCol="0">
            <a:spAutoFit/>
          </a:bodyPr>
          <a:lstStyle/>
          <a:p>
            <a:r>
              <a:rPr lang="en-GB" sz="1200" dirty="0" smtClean="0"/>
              <a:t>can_catch</a:t>
            </a:r>
            <a:endParaRPr lang="en-GB" sz="1200" dirty="0"/>
          </a:p>
        </p:txBody>
      </p:sp>
      <p:sp>
        <p:nvSpPr>
          <p:cNvPr id="67" name="Oval 66"/>
          <p:cNvSpPr/>
          <p:nvPr/>
        </p:nvSpPr>
        <p:spPr>
          <a:xfrm>
            <a:off x="6326672" y="28376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p:cNvSpPr/>
          <p:nvPr/>
        </p:nvSpPr>
        <p:spPr>
          <a:xfrm>
            <a:off x="5671087" y="2580759"/>
            <a:ext cx="1670778" cy="276999"/>
          </a:xfrm>
          <a:prstGeom prst="rect">
            <a:avLst/>
          </a:prstGeom>
        </p:spPr>
        <p:txBody>
          <a:bodyPr wrap="none">
            <a:spAutoFit/>
          </a:bodyPr>
          <a:lstStyle/>
          <a:p>
            <a:r>
              <a:rPr lang="en-GB" sz="1200" b="1" dirty="0" smtClean="0"/>
              <a:t>Apprentice’s Workshop</a:t>
            </a:r>
            <a:endParaRPr lang="en-GB" sz="1200" b="1" dirty="0"/>
          </a:p>
        </p:txBody>
      </p:sp>
      <p:cxnSp>
        <p:nvCxnSpPr>
          <p:cNvPr id="69" name="Straight Arrow Connector 68"/>
          <p:cNvCxnSpPr>
            <a:stCxn id="87" idx="7"/>
            <a:endCxn id="67" idx="3"/>
          </p:cNvCxnSpPr>
          <p:nvPr/>
        </p:nvCxnSpPr>
        <p:spPr>
          <a:xfrm flipV="1">
            <a:off x="5457710" y="3144562"/>
            <a:ext cx="921625" cy="126336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377999">
            <a:off x="5686591" y="3538883"/>
            <a:ext cx="819648" cy="276999"/>
          </a:xfrm>
          <a:prstGeom prst="rect">
            <a:avLst/>
          </a:prstGeom>
          <a:noFill/>
        </p:spPr>
        <p:txBody>
          <a:bodyPr wrap="none" rtlCol="0">
            <a:spAutoFit/>
          </a:bodyPr>
          <a:lstStyle/>
          <a:p>
            <a:r>
              <a:rPr lang="en-GB" sz="1200" dirty="0" smtClean="0"/>
              <a:t>can_make</a:t>
            </a:r>
            <a:endParaRPr lang="en-GB" sz="1200" dirty="0"/>
          </a:p>
        </p:txBody>
      </p:sp>
      <p:sp>
        <p:nvSpPr>
          <p:cNvPr id="72" name="Oval 71"/>
          <p:cNvSpPr/>
          <p:nvPr/>
        </p:nvSpPr>
        <p:spPr>
          <a:xfrm>
            <a:off x="3611279" y="42346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p:cNvSpPr/>
          <p:nvPr/>
        </p:nvSpPr>
        <p:spPr>
          <a:xfrm>
            <a:off x="3544766" y="3977759"/>
            <a:ext cx="492635" cy="276999"/>
          </a:xfrm>
          <a:prstGeom prst="rect">
            <a:avLst/>
          </a:prstGeom>
        </p:spPr>
        <p:txBody>
          <a:bodyPr wrap="none">
            <a:spAutoFit/>
          </a:bodyPr>
          <a:lstStyle/>
          <a:p>
            <a:r>
              <a:rPr lang="en-GB" sz="1200" b="1" dirty="0" smtClean="0"/>
              <a:t>Goat</a:t>
            </a:r>
            <a:endParaRPr lang="en-GB" sz="1200" b="1" dirty="0"/>
          </a:p>
        </p:txBody>
      </p:sp>
      <p:sp>
        <p:nvSpPr>
          <p:cNvPr id="75" name="Oval 74"/>
          <p:cNvSpPr/>
          <p:nvPr/>
        </p:nvSpPr>
        <p:spPr>
          <a:xfrm>
            <a:off x="6711377" y="44060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p:cNvSpPr/>
          <p:nvPr/>
        </p:nvSpPr>
        <p:spPr>
          <a:xfrm>
            <a:off x="6592766" y="4149209"/>
            <a:ext cx="596830" cy="276999"/>
          </a:xfrm>
          <a:prstGeom prst="rect">
            <a:avLst/>
          </a:prstGeom>
        </p:spPr>
        <p:txBody>
          <a:bodyPr wrap="none">
            <a:spAutoFit/>
          </a:bodyPr>
          <a:lstStyle/>
          <a:p>
            <a:r>
              <a:rPr lang="en-GB" sz="1200" b="1" dirty="0" smtClean="0"/>
              <a:t>Honey</a:t>
            </a:r>
            <a:endParaRPr lang="en-GB" sz="1200" b="1" dirty="0"/>
          </a:p>
        </p:txBody>
      </p:sp>
      <p:sp>
        <p:nvSpPr>
          <p:cNvPr id="78" name="Oval 77"/>
          <p:cNvSpPr/>
          <p:nvPr/>
        </p:nvSpPr>
        <p:spPr>
          <a:xfrm>
            <a:off x="8152827" y="35170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p:cNvSpPr/>
          <p:nvPr/>
        </p:nvSpPr>
        <p:spPr>
          <a:xfrm>
            <a:off x="8034216" y="3260209"/>
            <a:ext cx="663451" cy="276999"/>
          </a:xfrm>
          <a:prstGeom prst="rect">
            <a:avLst/>
          </a:prstGeom>
        </p:spPr>
        <p:txBody>
          <a:bodyPr wrap="none">
            <a:spAutoFit/>
          </a:bodyPr>
          <a:lstStyle/>
          <a:p>
            <a:r>
              <a:rPr lang="en-GB" sz="1200" b="1" dirty="0" smtClean="0"/>
              <a:t>Yeti Fur</a:t>
            </a:r>
            <a:endParaRPr lang="en-GB" sz="1200" b="1" dirty="0"/>
          </a:p>
        </p:txBody>
      </p:sp>
      <p:cxnSp>
        <p:nvCxnSpPr>
          <p:cNvPr id="80" name="Straight Arrow Connector 79"/>
          <p:cNvCxnSpPr>
            <a:stCxn id="78" idx="1"/>
            <a:endCxn id="60" idx="4"/>
          </p:cNvCxnSpPr>
          <p:nvPr/>
        </p:nvCxnSpPr>
        <p:spPr>
          <a:xfrm flipH="1" flipV="1">
            <a:off x="7310741" y="2600325"/>
            <a:ext cx="894749" cy="969405"/>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8" idx="2"/>
            <a:endCxn id="87" idx="7"/>
          </p:cNvCxnSpPr>
          <p:nvPr/>
        </p:nvCxnSpPr>
        <p:spPr>
          <a:xfrm flipH="1">
            <a:off x="5457710" y="3696871"/>
            <a:ext cx="2695117" cy="7110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20726012">
            <a:off x="6491006" y="3780183"/>
            <a:ext cx="696729" cy="276999"/>
          </a:xfrm>
          <a:prstGeom prst="rect">
            <a:avLst/>
          </a:prstGeom>
          <a:noFill/>
        </p:spPr>
        <p:txBody>
          <a:bodyPr wrap="none" rtlCol="0">
            <a:spAutoFit/>
          </a:bodyPr>
          <a:lstStyle/>
          <a:p>
            <a:r>
              <a:rPr lang="en-GB" sz="1200" dirty="0" smtClean="0"/>
              <a:t>requires</a:t>
            </a:r>
            <a:endParaRPr lang="en-GB" sz="1200" dirty="0"/>
          </a:p>
        </p:txBody>
      </p:sp>
      <p:sp>
        <p:nvSpPr>
          <p:cNvPr id="83" name="TextBox 82"/>
          <p:cNvSpPr txBox="1"/>
          <p:nvPr/>
        </p:nvSpPr>
        <p:spPr>
          <a:xfrm rot="2862933">
            <a:off x="7540030" y="2821337"/>
            <a:ext cx="503664" cy="276999"/>
          </a:xfrm>
          <a:prstGeom prst="rect">
            <a:avLst/>
          </a:prstGeom>
          <a:noFill/>
        </p:spPr>
        <p:txBody>
          <a:bodyPr wrap="none" rtlCol="0">
            <a:spAutoFit/>
          </a:bodyPr>
          <a:lstStyle/>
          <a:p>
            <a:r>
              <a:rPr lang="en-GB" sz="1200" dirty="0" smtClean="0"/>
              <a:t>loots</a:t>
            </a:r>
            <a:endParaRPr lang="en-GB" sz="1200" dirty="0"/>
          </a:p>
        </p:txBody>
      </p:sp>
      <p:cxnSp>
        <p:nvCxnSpPr>
          <p:cNvPr id="84" name="Straight Arrow Connector 83"/>
          <p:cNvCxnSpPr>
            <a:stCxn id="38" idx="4"/>
            <a:endCxn id="88" idx="2"/>
          </p:cNvCxnSpPr>
          <p:nvPr/>
        </p:nvCxnSpPr>
        <p:spPr>
          <a:xfrm>
            <a:off x="5033665" y="3292475"/>
            <a:ext cx="296904" cy="108293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15269465">
            <a:off x="4756023" y="3618259"/>
            <a:ext cx="585288" cy="276999"/>
          </a:xfrm>
          <a:prstGeom prst="rect">
            <a:avLst/>
          </a:prstGeom>
          <a:noFill/>
        </p:spPr>
        <p:txBody>
          <a:bodyPr wrap="none" rtlCol="0">
            <a:spAutoFit/>
          </a:bodyPr>
          <a:lstStyle/>
          <a:p>
            <a:r>
              <a:rPr lang="en-GB" sz="1200" dirty="0" smtClean="0"/>
              <a:t>makes</a:t>
            </a:r>
            <a:endParaRPr lang="en-GB" sz="1200" dirty="0"/>
          </a:p>
        </p:txBody>
      </p:sp>
      <p:sp>
        <p:nvSpPr>
          <p:cNvPr id="87" name="Oval 86"/>
          <p:cNvSpPr/>
          <p:nvPr/>
        </p:nvSpPr>
        <p:spPr>
          <a:xfrm>
            <a:off x="5150765" y="43552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p:cNvSpPr/>
          <p:nvPr/>
        </p:nvSpPr>
        <p:spPr>
          <a:xfrm>
            <a:off x="4585237" y="4098409"/>
            <a:ext cx="1490664" cy="276999"/>
          </a:xfrm>
          <a:prstGeom prst="rect">
            <a:avLst/>
          </a:prstGeom>
        </p:spPr>
        <p:txBody>
          <a:bodyPr wrap="none">
            <a:spAutoFit/>
          </a:bodyPr>
          <a:lstStyle/>
          <a:p>
            <a:r>
              <a:rPr lang="en-GB" sz="1200" b="1" dirty="0" smtClean="0"/>
              <a:t>Alluring Goat Recipe</a:t>
            </a:r>
            <a:endParaRPr lang="en-GB" sz="1200" b="1" dirty="0"/>
          </a:p>
        </p:txBody>
      </p:sp>
      <p:cxnSp>
        <p:nvCxnSpPr>
          <p:cNvPr id="89" name="Straight Arrow Connector 88"/>
          <p:cNvCxnSpPr>
            <a:stCxn id="72" idx="6"/>
            <a:endCxn id="87" idx="2"/>
          </p:cNvCxnSpPr>
          <p:nvPr/>
        </p:nvCxnSpPr>
        <p:spPr>
          <a:xfrm>
            <a:off x="3970887" y="4414421"/>
            <a:ext cx="1179878" cy="12065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381740">
            <a:off x="4217705" y="4427884"/>
            <a:ext cx="696729" cy="276999"/>
          </a:xfrm>
          <a:prstGeom prst="rect">
            <a:avLst/>
          </a:prstGeom>
          <a:noFill/>
        </p:spPr>
        <p:txBody>
          <a:bodyPr wrap="none" rtlCol="0">
            <a:spAutoFit/>
          </a:bodyPr>
          <a:lstStyle/>
          <a:p>
            <a:r>
              <a:rPr lang="en-GB" sz="1200" dirty="0" smtClean="0"/>
              <a:t>requires</a:t>
            </a:r>
            <a:endParaRPr lang="en-GB" sz="1200" dirty="0"/>
          </a:p>
        </p:txBody>
      </p:sp>
      <p:cxnSp>
        <p:nvCxnSpPr>
          <p:cNvPr id="91" name="Straight Arrow Connector 90"/>
          <p:cNvCxnSpPr>
            <a:stCxn id="75" idx="2"/>
            <a:endCxn id="87" idx="6"/>
          </p:cNvCxnSpPr>
          <p:nvPr/>
        </p:nvCxnSpPr>
        <p:spPr>
          <a:xfrm flipH="1" flipV="1">
            <a:off x="5510373" y="4535071"/>
            <a:ext cx="1201004" cy="508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76003">
            <a:off x="5671855" y="4516783"/>
            <a:ext cx="696729" cy="276999"/>
          </a:xfrm>
          <a:prstGeom prst="rect">
            <a:avLst/>
          </a:prstGeom>
          <a:noFill/>
        </p:spPr>
        <p:txBody>
          <a:bodyPr wrap="none" rtlCol="0">
            <a:spAutoFit/>
          </a:bodyPr>
          <a:lstStyle/>
          <a:p>
            <a:r>
              <a:rPr lang="en-GB" sz="1200" dirty="0" smtClean="0"/>
              <a:t>requires</a:t>
            </a:r>
            <a:endParaRPr lang="en-GB" sz="1200" dirty="0"/>
          </a:p>
        </p:txBody>
      </p:sp>
      <p:grpSp>
        <p:nvGrpSpPr>
          <p:cNvPr id="14" name="Group 92"/>
          <p:cNvGrpSpPr/>
          <p:nvPr/>
        </p:nvGrpSpPr>
        <p:grpSpPr>
          <a:xfrm>
            <a:off x="8008816" y="3946009"/>
            <a:ext cx="743473" cy="616466"/>
            <a:chOff x="7684966" y="4847709"/>
            <a:chExt cx="743473" cy="616466"/>
          </a:xfrm>
        </p:grpSpPr>
        <p:sp>
          <p:nvSpPr>
            <p:cNvPr id="94" name="Oval 93"/>
            <p:cNvSpPr/>
            <p:nvPr/>
          </p:nvSpPr>
          <p:spPr>
            <a:xfrm>
              <a:off x="7876898" y="5104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p:cNvSpPr/>
            <p:nvPr/>
          </p:nvSpPr>
          <p:spPr>
            <a:xfrm>
              <a:off x="7684966" y="4847709"/>
              <a:ext cx="743473" cy="276999"/>
            </a:xfrm>
            <a:prstGeom prst="rect">
              <a:avLst/>
            </a:prstGeom>
          </p:spPr>
          <p:txBody>
            <a:bodyPr wrap="none">
              <a:spAutoFit/>
            </a:bodyPr>
            <a:lstStyle/>
            <a:p>
              <a:r>
                <a:rPr lang="en-GB" sz="1200" b="1" dirty="0" smtClean="0"/>
                <a:t>Beeswax</a:t>
              </a:r>
              <a:endParaRPr lang="en-GB" sz="1200" b="1" dirty="0"/>
            </a:p>
          </p:txBody>
        </p:sp>
      </p:grpSp>
      <p:sp>
        <p:nvSpPr>
          <p:cNvPr id="96" name="TextBox 95"/>
          <p:cNvSpPr txBox="1"/>
          <p:nvPr/>
        </p:nvSpPr>
        <p:spPr>
          <a:xfrm rot="21041963">
            <a:off x="7413029" y="4224687"/>
            <a:ext cx="503664" cy="276999"/>
          </a:xfrm>
          <a:prstGeom prst="rect">
            <a:avLst/>
          </a:prstGeom>
          <a:noFill/>
        </p:spPr>
        <p:txBody>
          <a:bodyPr wrap="none" rtlCol="0">
            <a:spAutoFit/>
          </a:bodyPr>
          <a:lstStyle/>
          <a:p>
            <a:r>
              <a:rPr lang="en-GB" sz="1200" dirty="0" smtClean="0"/>
              <a:t>loots</a:t>
            </a:r>
            <a:endParaRPr lang="en-GB" sz="1200" dirty="0"/>
          </a:p>
        </p:txBody>
      </p:sp>
      <p:cxnSp>
        <p:nvCxnSpPr>
          <p:cNvPr id="97" name="Straight Arrow Connector 96"/>
          <p:cNvCxnSpPr>
            <a:stCxn id="94" idx="2"/>
            <a:endCxn id="75" idx="6"/>
          </p:cNvCxnSpPr>
          <p:nvPr/>
        </p:nvCxnSpPr>
        <p:spPr>
          <a:xfrm flipH="1">
            <a:off x="7070985" y="4382671"/>
            <a:ext cx="1129763" cy="2032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8080098" y="49267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p:cNvSpPr/>
          <p:nvPr/>
        </p:nvSpPr>
        <p:spPr>
          <a:xfrm>
            <a:off x="7888166" y="4669909"/>
            <a:ext cx="744306" cy="276999"/>
          </a:xfrm>
          <a:prstGeom prst="rect">
            <a:avLst/>
          </a:prstGeom>
        </p:spPr>
        <p:txBody>
          <a:bodyPr wrap="none">
            <a:spAutoFit/>
          </a:bodyPr>
          <a:lstStyle/>
          <a:p>
            <a:r>
              <a:rPr lang="en-GB" sz="1200" b="1" dirty="0" smtClean="0"/>
              <a:t>Bee Hive</a:t>
            </a:r>
            <a:endParaRPr lang="en-GB" sz="1200" b="1" dirty="0"/>
          </a:p>
        </p:txBody>
      </p:sp>
      <p:cxnSp>
        <p:nvCxnSpPr>
          <p:cNvPr id="101" name="Straight Arrow Connector 100"/>
          <p:cNvCxnSpPr>
            <a:stCxn id="75" idx="5"/>
            <a:endCxn id="99" idx="2"/>
          </p:cNvCxnSpPr>
          <p:nvPr/>
        </p:nvCxnSpPr>
        <p:spPr>
          <a:xfrm>
            <a:off x="7018322" y="4713012"/>
            <a:ext cx="1061776" cy="3935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232143">
            <a:off x="7266085" y="4688237"/>
            <a:ext cx="708656" cy="276999"/>
          </a:xfrm>
          <a:prstGeom prst="rect">
            <a:avLst/>
          </a:prstGeom>
          <a:noFill/>
        </p:spPr>
        <p:txBody>
          <a:bodyPr wrap="none" rtlCol="0">
            <a:spAutoFit/>
          </a:bodyPr>
          <a:lstStyle/>
          <a:p>
            <a:r>
              <a:rPr lang="en-GB" sz="1200" dirty="0" smtClean="0"/>
              <a:t>harvests</a:t>
            </a:r>
            <a:endParaRPr lang="en-GB" sz="1200" dirty="0"/>
          </a:p>
        </p:txBody>
      </p:sp>
      <p:grpSp>
        <p:nvGrpSpPr>
          <p:cNvPr id="16" name="Group 102"/>
          <p:cNvGrpSpPr/>
          <p:nvPr/>
        </p:nvGrpSpPr>
        <p:grpSpPr>
          <a:xfrm>
            <a:off x="1658816" y="3533259"/>
            <a:ext cx="1329146" cy="616466"/>
            <a:chOff x="1652466" y="4301609"/>
            <a:chExt cx="1329146" cy="616466"/>
          </a:xfrm>
        </p:grpSpPr>
        <p:sp>
          <p:nvSpPr>
            <p:cNvPr id="104" name="Oval 103"/>
            <p:cNvSpPr/>
            <p:nvPr/>
          </p:nvSpPr>
          <p:spPr>
            <a:xfrm>
              <a:off x="2137235" y="455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p:cNvSpPr/>
            <p:nvPr/>
          </p:nvSpPr>
          <p:spPr>
            <a:xfrm>
              <a:off x="1652466" y="4301609"/>
              <a:ext cx="1329146" cy="276999"/>
            </a:xfrm>
            <a:prstGeom prst="rect">
              <a:avLst/>
            </a:prstGeom>
          </p:spPr>
          <p:txBody>
            <a:bodyPr wrap="none">
              <a:spAutoFit/>
            </a:bodyPr>
            <a:lstStyle/>
            <a:p>
              <a:r>
                <a:rPr lang="en-GB" sz="1200" b="1" dirty="0" smtClean="0"/>
                <a:t>McDonald’s Farm</a:t>
              </a:r>
              <a:endParaRPr lang="en-GB" sz="1200" b="1" dirty="0"/>
            </a:p>
          </p:txBody>
        </p:sp>
      </p:grpSp>
      <p:cxnSp>
        <p:nvCxnSpPr>
          <p:cNvPr id="106" name="Straight Arrow Connector 105"/>
          <p:cNvCxnSpPr>
            <a:stCxn id="72" idx="2"/>
            <a:endCxn id="104" idx="6"/>
          </p:cNvCxnSpPr>
          <p:nvPr/>
        </p:nvCxnSpPr>
        <p:spPr>
          <a:xfrm flipH="1" flipV="1">
            <a:off x="2503193" y="3969921"/>
            <a:ext cx="1108086" cy="4445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rot="1339973">
            <a:off x="2713484" y="4097685"/>
            <a:ext cx="453970" cy="276999"/>
          </a:xfrm>
          <a:prstGeom prst="rect">
            <a:avLst/>
          </a:prstGeom>
          <a:noFill/>
        </p:spPr>
        <p:txBody>
          <a:bodyPr wrap="none" rtlCol="0">
            <a:spAutoFit/>
          </a:bodyPr>
          <a:lstStyle/>
          <a:p>
            <a:r>
              <a:rPr lang="en-GB" sz="1200" dirty="0" smtClean="0"/>
              <a:t>sells</a:t>
            </a:r>
            <a:endParaRPr lang="en-GB" sz="1200" dirty="0"/>
          </a:p>
        </p:txBody>
      </p:sp>
      <p:sp>
        <p:nvSpPr>
          <p:cNvPr id="108" name="Arc 107"/>
          <p:cNvSpPr/>
          <p:nvPr/>
        </p:nvSpPr>
        <p:spPr>
          <a:xfrm rot="4500000">
            <a:off x="3556002" y="4419600"/>
            <a:ext cx="482600" cy="482600"/>
          </a:xfrm>
          <a:prstGeom prst="arc">
            <a:avLst>
              <a:gd name="adj1" fmla="val 14323981"/>
              <a:gd name="adj2" fmla="val 894038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9" name="TextBox 108"/>
          <p:cNvSpPr txBox="1"/>
          <p:nvPr/>
        </p:nvSpPr>
        <p:spPr>
          <a:xfrm>
            <a:off x="3552229" y="4834288"/>
            <a:ext cx="503664" cy="276999"/>
          </a:xfrm>
          <a:prstGeom prst="rect">
            <a:avLst/>
          </a:prstGeom>
          <a:noFill/>
        </p:spPr>
        <p:txBody>
          <a:bodyPr wrap="none" rtlCol="0">
            <a:spAutoFit/>
          </a:bodyPr>
          <a:lstStyle/>
          <a:p>
            <a:r>
              <a:rPr lang="en-GB" sz="1200" dirty="0" smtClean="0"/>
              <a:t>loots</a:t>
            </a:r>
            <a:endParaRPr lang="en-GB" sz="1200" dirty="0"/>
          </a:p>
        </p:txBody>
      </p:sp>
      <p:grpSp>
        <p:nvGrpSpPr>
          <p:cNvPr id="17" name="Group 109"/>
          <p:cNvGrpSpPr/>
          <p:nvPr/>
        </p:nvGrpSpPr>
        <p:grpSpPr>
          <a:xfrm>
            <a:off x="1735016" y="4371459"/>
            <a:ext cx="909673" cy="616466"/>
            <a:chOff x="3519366" y="3222109"/>
            <a:chExt cx="909673" cy="616466"/>
          </a:xfrm>
        </p:grpSpPr>
        <p:sp>
          <p:nvSpPr>
            <p:cNvPr id="111" name="Oval 110"/>
            <p:cNvSpPr/>
            <p:nvPr/>
          </p:nvSpPr>
          <p:spPr>
            <a:xfrm>
              <a:off x="3794398" y="34789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Rectangle 111"/>
            <p:cNvSpPr/>
            <p:nvPr/>
          </p:nvSpPr>
          <p:spPr>
            <a:xfrm>
              <a:off x="3519366" y="3222109"/>
              <a:ext cx="909673" cy="276999"/>
            </a:xfrm>
            <a:prstGeom prst="rect">
              <a:avLst/>
            </a:prstGeom>
          </p:spPr>
          <p:txBody>
            <a:bodyPr wrap="none">
              <a:spAutoFit/>
            </a:bodyPr>
            <a:lstStyle/>
            <a:p>
              <a:r>
                <a:rPr lang="en-GB" sz="1200" b="1" dirty="0" smtClean="0"/>
                <a:t>Goat’s Milk</a:t>
              </a:r>
              <a:endParaRPr lang="en-GB" sz="1200" b="1" dirty="0"/>
            </a:p>
          </p:txBody>
        </p:sp>
      </p:grpSp>
      <p:cxnSp>
        <p:nvCxnSpPr>
          <p:cNvPr id="113" name="Straight Arrow Connector 112"/>
          <p:cNvCxnSpPr>
            <a:stCxn id="111" idx="6"/>
            <a:endCxn id="72" idx="2"/>
          </p:cNvCxnSpPr>
          <p:nvPr/>
        </p:nvCxnSpPr>
        <p:spPr>
          <a:xfrm flipV="1">
            <a:off x="2369656" y="4414421"/>
            <a:ext cx="1241623" cy="393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rot="20479917">
            <a:off x="2687743" y="4554885"/>
            <a:ext cx="708656" cy="276999"/>
          </a:xfrm>
          <a:prstGeom prst="rect">
            <a:avLst/>
          </a:prstGeom>
          <a:noFill/>
        </p:spPr>
        <p:txBody>
          <a:bodyPr wrap="none" rtlCol="0">
            <a:spAutoFit/>
          </a:bodyPr>
          <a:lstStyle/>
          <a:p>
            <a:r>
              <a:rPr lang="en-GB" sz="1200" dirty="0" smtClean="0"/>
              <a:t>harvests</a:t>
            </a:r>
            <a:endParaRPr lang="en-GB" sz="1200" dirty="0"/>
          </a:p>
        </p:txBody>
      </p:sp>
      <p:grpSp>
        <p:nvGrpSpPr>
          <p:cNvPr id="18" name="Group 114"/>
          <p:cNvGrpSpPr/>
          <p:nvPr/>
        </p:nvGrpSpPr>
        <p:grpSpPr>
          <a:xfrm>
            <a:off x="425987" y="3368159"/>
            <a:ext cx="667170" cy="594241"/>
            <a:chOff x="514887" y="3463409"/>
            <a:chExt cx="667170" cy="594241"/>
          </a:xfrm>
        </p:grpSpPr>
        <p:sp>
          <p:nvSpPr>
            <p:cNvPr id="116" name="Oval 115"/>
            <p:cNvSpPr/>
            <p:nvPr/>
          </p:nvSpPr>
          <p:spPr>
            <a:xfrm>
              <a:off x="668668" y="36980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p:cNvSpPr/>
            <p:nvPr/>
          </p:nvSpPr>
          <p:spPr>
            <a:xfrm>
              <a:off x="514887" y="3463409"/>
              <a:ext cx="667170" cy="276999"/>
            </a:xfrm>
            <a:prstGeom prst="rect">
              <a:avLst/>
            </a:prstGeom>
          </p:spPr>
          <p:txBody>
            <a:bodyPr wrap="none">
              <a:spAutoFit/>
            </a:bodyPr>
            <a:lstStyle/>
            <a:p>
              <a:r>
                <a:rPr lang="en-GB" sz="1200" b="1" dirty="0" smtClean="0"/>
                <a:t>London</a:t>
              </a:r>
              <a:endParaRPr lang="en-GB" sz="1200" b="1" dirty="0"/>
            </a:p>
          </p:txBody>
        </p:sp>
      </p:grpSp>
      <p:cxnSp>
        <p:nvCxnSpPr>
          <p:cNvPr id="118" name="Straight Arrow Connector 117"/>
          <p:cNvCxnSpPr>
            <a:stCxn id="104" idx="2"/>
            <a:endCxn id="116" idx="6"/>
          </p:cNvCxnSpPr>
          <p:nvPr/>
        </p:nvCxnSpPr>
        <p:spPr>
          <a:xfrm flipH="1" flipV="1">
            <a:off x="939376" y="3782596"/>
            <a:ext cx="1204209" cy="1873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rot="497897">
            <a:off x="1237789" y="3850034"/>
            <a:ext cx="725648" cy="276999"/>
          </a:xfrm>
          <a:prstGeom prst="rect">
            <a:avLst/>
          </a:prstGeom>
          <a:noFill/>
        </p:spPr>
        <p:txBody>
          <a:bodyPr wrap="none" rtlCol="0">
            <a:spAutoFit/>
          </a:bodyPr>
          <a:lstStyle/>
          <a:p>
            <a:r>
              <a:rPr lang="en-GB" sz="1200" dirty="0" smtClean="0"/>
              <a:t>exists_in</a:t>
            </a:r>
            <a:endParaRPr lang="en-GB" sz="1200" dirty="0"/>
          </a:p>
        </p:txBody>
      </p:sp>
      <p:cxnSp>
        <p:nvCxnSpPr>
          <p:cNvPr id="120" name="Straight Arrow Connector 119"/>
          <p:cNvCxnSpPr>
            <a:stCxn id="72" idx="6"/>
            <a:endCxn id="122" idx="2"/>
          </p:cNvCxnSpPr>
          <p:nvPr/>
        </p:nvCxnSpPr>
        <p:spPr>
          <a:xfrm>
            <a:off x="3970887" y="4414421"/>
            <a:ext cx="1315766" cy="124368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9" name="Group 120"/>
          <p:cNvGrpSpPr/>
          <p:nvPr/>
        </p:nvGrpSpPr>
        <p:grpSpPr>
          <a:xfrm>
            <a:off x="4312187" y="5381109"/>
            <a:ext cx="1948931" cy="616466"/>
            <a:chOff x="4623337" y="5101709"/>
            <a:chExt cx="1948931" cy="616466"/>
          </a:xfrm>
        </p:grpSpPr>
        <p:sp>
          <p:nvSpPr>
            <p:cNvPr id="122" name="Rectangle 121"/>
            <p:cNvSpPr/>
            <p:nvPr/>
          </p:nvSpPr>
          <p:spPr>
            <a:xfrm>
              <a:off x="4623337" y="5101709"/>
              <a:ext cx="1948931" cy="276999"/>
            </a:xfrm>
            <a:prstGeom prst="rect">
              <a:avLst/>
            </a:prstGeom>
          </p:spPr>
          <p:txBody>
            <a:bodyPr wrap="none">
              <a:spAutoFit/>
            </a:bodyPr>
            <a:lstStyle/>
            <a:p>
              <a:r>
                <a:rPr lang="en-GB" sz="1200" b="1" dirty="0" smtClean="0"/>
                <a:t>Peryton Fawn Decoy Recipe</a:t>
              </a:r>
              <a:endParaRPr lang="en-GB" sz="1200" b="1" dirty="0"/>
            </a:p>
          </p:txBody>
        </p:sp>
        <p:sp>
          <p:nvSpPr>
            <p:cNvPr id="123" name="Oval 122"/>
            <p:cNvSpPr/>
            <p:nvPr/>
          </p:nvSpPr>
          <p:spPr>
            <a:xfrm>
              <a:off x="5417998" y="5358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24" name="TextBox 123"/>
          <p:cNvSpPr txBox="1"/>
          <p:nvPr/>
        </p:nvSpPr>
        <p:spPr>
          <a:xfrm rot="2589965">
            <a:off x="4192306" y="4948584"/>
            <a:ext cx="696729" cy="276999"/>
          </a:xfrm>
          <a:prstGeom prst="rect">
            <a:avLst/>
          </a:prstGeom>
          <a:noFill/>
        </p:spPr>
        <p:txBody>
          <a:bodyPr wrap="none" rtlCol="0">
            <a:spAutoFit/>
          </a:bodyPr>
          <a:lstStyle/>
          <a:p>
            <a:r>
              <a:rPr lang="en-GB" sz="1200" dirty="0" smtClean="0"/>
              <a:t>requires</a:t>
            </a:r>
            <a:endParaRPr lang="en-GB" sz="1200" dirty="0"/>
          </a:p>
        </p:txBody>
      </p:sp>
      <p:grpSp>
        <p:nvGrpSpPr>
          <p:cNvPr id="20" name="Group 124"/>
          <p:cNvGrpSpPr/>
          <p:nvPr/>
        </p:nvGrpSpPr>
        <p:grpSpPr>
          <a:xfrm>
            <a:off x="6534687" y="5393809"/>
            <a:ext cx="1489510" cy="616466"/>
            <a:chOff x="6420387" y="5571609"/>
            <a:chExt cx="1489510" cy="616466"/>
          </a:xfrm>
        </p:grpSpPr>
        <p:sp>
          <p:nvSpPr>
            <p:cNvPr id="126" name="Rectangle 125"/>
            <p:cNvSpPr/>
            <p:nvPr/>
          </p:nvSpPr>
          <p:spPr>
            <a:xfrm>
              <a:off x="6420387" y="5571609"/>
              <a:ext cx="1489510" cy="276999"/>
            </a:xfrm>
            <a:prstGeom prst="rect">
              <a:avLst/>
            </a:prstGeom>
          </p:spPr>
          <p:txBody>
            <a:bodyPr wrap="none">
              <a:spAutoFit/>
            </a:bodyPr>
            <a:lstStyle/>
            <a:p>
              <a:r>
                <a:rPr lang="en-GB" sz="1200" b="1" dirty="0" smtClean="0"/>
                <a:t>Peryton Fawn Decoy</a:t>
              </a:r>
              <a:endParaRPr lang="en-GB" sz="1200" b="1" dirty="0"/>
            </a:p>
          </p:txBody>
        </p:sp>
        <p:sp>
          <p:nvSpPr>
            <p:cNvPr id="127" name="Oval 126"/>
            <p:cNvSpPr/>
            <p:nvPr/>
          </p:nvSpPr>
          <p:spPr>
            <a:xfrm>
              <a:off x="6985338" y="582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28" name="Straight Arrow Connector 127"/>
          <p:cNvCxnSpPr>
            <a:stCxn id="127" idx="2"/>
            <a:endCxn id="123" idx="6"/>
          </p:cNvCxnSpPr>
          <p:nvPr/>
        </p:nvCxnSpPr>
        <p:spPr>
          <a:xfrm flipH="1" flipV="1">
            <a:off x="5466456" y="5817771"/>
            <a:ext cx="1633182" cy="12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013325" y="5793132"/>
            <a:ext cx="585288" cy="276999"/>
          </a:xfrm>
          <a:prstGeom prst="rect">
            <a:avLst/>
          </a:prstGeom>
          <a:noFill/>
        </p:spPr>
        <p:txBody>
          <a:bodyPr wrap="none" rtlCol="0">
            <a:spAutoFit/>
          </a:bodyPr>
          <a:lstStyle/>
          <a:p>
            <a:r>
              <a:rPr lang="en-GB" sz="1200" dirty="0" smtClean="0"/>
              <a:t>makes</a:t>
            </a:r>
            <a:endParaRPr lang="en-GB" sz="1200" dirty="0"/>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grpSp>
        <p:nvGrpSpPr>
          <p:cNvPr id="2" name="Group 141"/>
          <p:cNvGrpSpPr/>
          <p:nvPr/>
        </p:nvGrpSpPr>
        <p:grpSpPr>
          <a:xfrm>
            <a:off x="3245817" y="1732159"/>
            <a:ext cx="766178" cy="749946"/>
            <a:chOff x="3245817" y="1751207"/>
            <a:chExt cx="766178" cy="749946"/>
          </a:xfrm>
        </p:grpSpPr>
        <p:sp>
          <p:nvSpPr>
            <p:cNvPr id="30" name="Oval 29"/>
            <p:cNvSpPr/>
            <p:nvPr/>
          </p:nvSpPr>
          <p:spPr>
            <a:xfrm>
              <a:off x="3245817" y="1751207"/>
              <a:ext cx="749946" cy="749946"/>
            </a:xfrm>
            <a:prstGeom prst="ellipse">
              <a:avLst/>
            </a:prstGeom>
            <a:solidFill>
              <a:srgbClr val="ED433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p:cNvSpPr txBox="1"/>
            <p:nvPr/>
          </p:nvSpPr>
          <p:spPr>
            <a:xfrm>
              <a:off x="3248324" y="1960816"/>
              <a:ext cx="763671" cy="323165"/>
            </a:xfrm>
            <a:prstGeom prst="rect">
              <a:avLst/>
            </a:prstGeom>
            <a:noFill/>
          </p:spPr>
          <p:txBody>
            <a:bodyPr wrap="none" rtlCol="0">
              <a:spAutoFit/>
            </a:bodyPr>
            <a:lstStyle/>
            <a:p>
              <a:r>
                <a:rPr lang="en-GB" sz="1500" b="1" dirty="0" smtClean="0">
                  <a:solidFill>
                    <a:schemeClr val="bg1"/>
                  </a:solidFill>
                </a:rPr>
                <a:t>Bigfoot</a:t>
              </a:r>
              <a:endParaRPr lang="en-GB" sz="1500" b="1" dirty="0">
                <a:solidFill>
                  <a:schemeClr val="bg1"/>
                </a:solidFill>
              </a:endParaRPr>
            </a:p>
          </p:txBody>
        </p:sp>
      </p:grpSp>
      <p:grpSp>
        <p:nvGrpSpPr>
          <p:cNvPr id="3" name="Group 31"/>
          <p:cNvGrpSpPr/>
          <p:nvPr/>
        </p:nvGrpSpPr>
        <p:grpSpPr>
          <a:xfrm>
            <a:off x="1175287" y="1708568"/>
            <a:ext cx="818429" cy="594241"/>
            <a:chOff x="2737387" y="2244209"/>
            <a:chExt cx="818429" cy="594241"/>
          </a:xfrm>
        </p:grpSpPr>
        <p:sp>
          <p:nvSpPr>
            <p:cNvPr id="33" name="Oval 3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2737387" y="2244209"/>
              <a:ext cx="818429" cy="276999"/>
            </a:xfrm>
            <a:prstGeom prst="rect">
              <a:avLst/>
            </a:prstGeom>
          </p:spPr>
          <p:txBody>
            <a:bodyPr wrap="none">
              <a:spAutoFit/>
            </a:bodyPr>
            <a:lstStyle/>
            <a:p>
              <a:r>
                <a:rPr lang="en-GB" sz="1200" b="1" dirty="0"/>
                <a:t>Alice Lake</a:t>
              </a:r>
            </a:p>
          </p:txBody>
        </p:sp>
      </p:grpSp>
      <p:cxnSp>
        <p:nvCxnSpPr>
          <p:cNvPr id="35" name="Straight Arrow Connector 34"/>
          <p:cNvCxnSpPr>
            <a:stCxn id="30" idx="2"/>
            <a:endCxn id="33" idx="6"/>
          </p:cNvCxnSpPr>
          <p:nvPr/>
        </p:nvCxnSpPr>
        <p:spPr>
          <a:xfrm flipH="1">
            <a:off x="1768594" y="2107132"/>
            <a:ext cx="1477223" cy="158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61378" y="2082493"/>
            <a:ext cx="725648" cy="276999"/>
          </a:xfrm>
          <a:prstGeom prst="rect">
            <a:avLst/>
          </a:prstGeom>
          <a:noFill/>
        </p:spPr>
        <p:txBody>
          <a:bodyPr wrap="none" rtlCol="0">
            <a:spAutoFit/>
          </a:bodyPr>
          <a:lstStyle/>
          <a:p>
            <a:r>
              <a:rPr lang="en-GB" sz="1200" dirty="0" smtClean="0"/>
              <a:t>exists_in</a:t>
            </a:r>
            <a:endParaRPr lang="en-GB" sz="1200" dirty="0"/>
          </a:p>
        </p:txBody>
      </p:sp>
      <p:sp>
        <p:nvSpPr>
          <p:cNvPr id="38" name="Oval 37"/>
          <p:cNvSpPr/>
          <p:nvPr/>
        </p:nvSpPr>
        <p:spPr>
          <a:xfrm>
            <a:off x="4853861" y="29328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p:cNvSpPr/>
          <p:nvPr/>
        </p:nvSpPr>
        <p:spPr>
          <a:xfrm>
            <a:off x="4518562" y="2676009"/>
            <a:ext cx="1031244" cy="276999"/>
          </a:xfrm>
          <a:prstGeom prst="rect">
            <a:avLst/>
          </a:prstGeom>
        </p:spPr>
        <p:txBody>
          <a:bodyPr wrap="none">
            <a:spAutoFit/>
          </a:bodyPr>
          <a:lstStyle/>
          <a:p>
            <a:r>
              <a:rPr lang="en-GB" sz="1200" b="1" dirty="0" smtClean="0"/>
              <a:t>Alluring Goat</a:t>
            </a:r>
            <a:endParaRPr lang="en-GB" sz="1200" b="1" dirty="0"/>
          </a:p>
        </p:txBody>
      </p:sp>
      <p:cxnSp>
        <p:nvCxnSpPr>
          <p:cNvPr id="40" name="Straight Arrow Connector 39"/>
          <p:cNvCxnSpPr>
            <a:stCxn id="30" idx="5"/>
            <a:endCxn id="38" idx="2"/>
          </p:cNvCxnSpPr>
          <p:nvPr/>
        </p:nvCxnSpPr>
        <p:spPr>
          <a:xfrm>
            <a:off x="3885936" y="2372278"/>
            <a:ext cx="967925" cy="74039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242082">
            <a:off x="3894517" y="2703053"/>
            <a:ext cx="904928" cy="276999"/>
          </a:xfrm>
          <a:prstGeom prst="rect">
            <a:avLst/>
          </a:prstGeom>
          <a:noFill/>
        </p:spPr>
        <p:txBody>
          <a:bodyPr wrap="none" rtlCol="0">
            <a:spAutoFit/>
          </a:bodyPr>
          <a:lstStyle/>
          <a:p>
            <a:r>
              <a:rPr lang="en-GB" sz="1200" dirty="0" smtClean="0"/>
              <a:t>can_attract</a:t>
            </a:r>
            <a:endParaRPr lang="en-GB" sz="1200" dirty="0"/>
          </a:p>
        </p:txBody>
      </p:sp>
      <p:grpSp>
        <p:nvGrpSpPr>
          <p:cNvPr id="4" name="Group 41"/>
          <p:cNvGrpSpPr/>
          <p:nvPr/>
        </p:nvGrpSpPr>
        <p:grpSpPr>
          <a:xfrm>
            <a:off x="1074445" y="851229"/>
            <a:ext cx="1760867" cy="607665"/>
            <a:chOff x="4419625" y="2380010"/>
            <a:chExt cx="1760867" cy="607665"/>
          </a:xfrm>
        </p:grpSpPr>
        <p:sp>
          <p:nvSpPr>
            <p:cNvPr id="43" name="Oval 42"/>
            <p:cNvSpPr/>
            <p:nvPr/>
          </p:nvSpPr>
          <p:spPr>
            <a:xfrm>
              <a:off x="5120254" y="26280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p:cNvSpPr txBox="1"/>
            <p:nvPr/>
          </p:nvSpPr>
          <p:spPr>
            <a:xfrm>
              <a:off x="4419625" y="2380010"/>
              <a:ext cx="1760867" cy="276999"/>
            </a:xfrm>
            <a:prstGeom prst="rect">
              <a:avLst/>
            </a:prstGeom>
            <a:noFill/>
          </p:spPr>
          <p:txBody>
            <a:bodyPr wrap="none" rtlCol="0">
              <a:spAutoFit/>
            </a:bodyPr>
            <a:lstStyle/>
            <a:p>
              <a:r>
                <a:rPr lang="en-GB" sz="1200" b="1" dirty="0" smtClean="0"/>
                <a:t>Bigfoot Toenail Clippings</a:t>
              </a:r>
              <a:endParaRPr lang="en-GB" sz="1200" b="1" dirty="0"/>
            </a:p>
          </p:txBody>
        </p:sp>
      </p:grpSp>
      <p:cxnSp>
        <p:nvCxnSpPr>
          <p:cNvPr id="45" name="Straight Arrow Connector 44"/>
          <p:cNvCxnSpPr>
            <a:stCxn id="30" idx="1"/>
            <a:endCxn id="43" idx="5"/>
          </p:cNvCxnSpPr>
          <p:nvPr/>
        </p:nvCxnSpPr>
        <p:spPr>
          <a:xfrm flipH="1" flipV="1">
            <a:off x="2082019" y="1406231"/>
            <a:ext cx="1273625" cy="4357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40085" y="1926392"/>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p:cNvSpPr/>
          <p:nvPr/>
        </p:nvSpPr>
        <p:spPr>
          <a:xfrm>
            <a:off x="4778912" y="1669534"/>
            <a:ext cx="1281954" cy="276999"/>
          </a:xfrm>
          <a:prstGeom prst="rect">
            <a:avLst/>
          </a:prstGeom>
        </p:spPr>
        <p:txBody>
          <a:bodyPr wrap="none">
            <a:spAutoFit/>
          </a:bodyPr>
          <a:lstStyle/>
          <a:p>
            <a:r>
              <a:rPr lang="en-GB" sz="1200" b="1" dirty="0" smtClean="0"/>
              <a:t>Musket-teer Trap</a:t>
            </a:r>
            <a:endParaRPr lang="en-GB" sz="1200" b="1" dirty="0"/>
          </a:p>
        </p:txBody>
      </p:sp>
      <p:cxnSp>
        <p:nvCxnSpPr>
          <p:cNvPr id="49" name="Straight Arrow Connector 48"/>
          <p:cNvCxnSpPr>
            <a:stCxn id="30" idx="6"/>
            <a:endCxn id="47" idx="2"/>
          </p:cNvCxnSpPr>
          <p:nvPr/>
        </p:nvCxnSpPr>
        <p:spPr>
          <a:xfrm flipV="1">
            <a:off x="3995763" y="2106196"/>
            <a:ext cx="1244322" cy="936"/>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059021">
            <a:off x="2490193" y="1391937"/>
            <a:ext cx="503664" cy="276999"/>
          </a:xfrm>
          <a:prstGeom prst="rect">
            <a:avLst/>
          </a:prstGeom>
          <a:noFill/>
        </p:spPr>
        <p:txBody>
          <a:bodyPr wrap="none" rtlCol="0">
            <a:spAutoFit/>
          </a:bodyPr>
          <a:lstStyle/>
          <a:p>
            <a:r>
              <a:rPr lang="en-GB" sz="1200" dirty="0" smtClean="0"/>
              <a:t>loots</a:t>
            </a:r>
            <a:endParaRPr lang="en-GB" sz="1200" dirty="0"/>
          </a:p>
        </p:txBody>
      </p:sp>
      <p:sp>
        <p:nvSpPr>
          <p:cNvPr id="51" name="TextBox 50"/>
          <p:cNvSpPr txBox="1"/>
          <p:nvPr/>
        </p:nvSpPr>
        <p:spPr>
          <a:xfrm>
            <a:off x="4174022" y="2049015"/>
            <a:ext cx="819007" cy="276999"/>
          </a:xfrm>
          <a:prstGeom prst="rect">
            <a:avLst/>
          </a:prstGeom>
          <a:noFill/>
        </p:spPr>
        <p:txBody>
          <a:bodyPr wrap="none" rtlCol="0">
            <a:spAutoFit/>
          </a:bodyPr>
          <a:lstStyle/>
          <a:p>
            <a:r>
              <a:rPr lang="en-GB" sz="1200" dirty="0" smtClean="0"/>
              <a:t>can_catch</a:t>
            </a:r>
            <a:endParaRPr lang="en-GB" sz="1200" dirty="0"/>
          </a:p>
        </p:txBody>
      </p:sp>
      <p:grpSp>
        <p:nvGrpSpPr>
          <p:cNvPr id="5" name="Group 51"/>
          <p:cNvGrpSpPr/>
          <p:nvPr/>
        </p:nvGrpSpPr>
        <p:grpSpPr>
          <a:xfrm>
            <a:off x="1289587" y="2457868"/>
            <a:ext cx="866519" cy="594241"/>
            <a:chOff x="2737387" y="2244209"/>
            <a:chExt cx="866519" cy="594241"/>
          </a:xfrm>
        </p:grpSpPr>
        <p:sp>
          <p:nvSpPr>
            <p:cNvPr id="53" name="Oval 5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p:cNvSpPr/>
            <p:nvPr/>
          </p:nvSpPr>
          <p:spPr>
            <a:xfrm>
              <a:off x="2737387" y="2244209"/>
              <a:ext cx="866519" cy="276999"/>
            </a:xfrm>
            <a:prstGeom prst="rect">
              <a:avLst/>
            </a:prstGeom>
          </p:spPr>
          <p:txBody>
            <a:bodyPr wrap="none">
              <a:spAutoFit/>
            </a:bodyPr>
            <a:lstStyle/>
            <a:p>
              <a:r>
                <a:rPr lang="en-GB" sz="1200" b="1" dirty="0" smtClean="0"/>
                <a:t>Omar Lake</a:t>
              </a:r>
              <a:endParaRPr lang="en-GB" sz="1200" b="1" dirty="0"/>
            </a:p>
          </p:txBody>
        </p:sp>
      </p:grpSp>
      <p:cxnSp>
        <p:nvCxnSpPr>
          <p:cNvPr id="55" name="Straight Arrow Connector 54"/>
          <p:cNvCxnSpPr>
            <a:stCxn id="30" idx="3"/>
            <a:endCxn id="53" idx="6"/>
          </p:cNvCxnSpPr>
          <p:nvPr/>
        </p:nvCxnSpPr>
        <p:spPr>
          <a:xfrm flipH="1">
            <a:off x="1882894" y="2372278"/>
            <a:ext cx="1472750" cy="5000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0449106">
            <a:off x="2341904" y="2557152"/>
            <a:ext cx="725648" cy="276999"/>
          </a:xfrm>
          <a:prstGeom prst="rect">
            <a:avLst/>
          </a:prstGeom>
          <a:noFill/>
        </p:spPr>
        <p:txBody>
          <a:bodyPr wrap="none" rtlCol="0">
            <a:spAutoFit/>
          </a:bodyPr>
          <a:lstStyle/>
          <a:p>
            <a:r>
              <a:rPr lang="en-GB" sz="1200" dirty="0" smtClean="0"/>
              <a:t>exists_in</a:t>
            </a:r>
            <a:endParaRPr lang="en-GB" sz="1200" dirty="0"/>
          </a:p>
        </p:txBody>
      </p:sp>
      <p:grpSp>
        <p:nvGrpSpPr>
          <p:cNvPr id="6" name="Group 56"/>
          <p:cNvGrpSpPr/>
          <p:nvPr/>
        </p:nvGrpSpPr>
        <p:grpSpPr>
          <a:xfrm>
            <a:off x="6798987" y="1268760"/>
            <a:ext cx="566309" cy="607665"/>
            <a:chOff x="7129187" y="1687860"/>
            <a:chExt cx="566309" cy="607665"/>
          </a:xfrm>
        </p:grpSpPr>
        <p:sp>
          <p:nvSpPr>
            <p:cNvPr id="58" name="Oval 57"/>
            <p:cNvSpPr/>
            <p:nvPr/>
          </p:nvSpPr>
          <p:spPr>
            <a:xfrm>
              <a:off x="7229130" y="19359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p:cNvSpPr txBox="1"/>
            <p:nvPr/>
          </p:nvSpPr>
          <p:spPr>
            <a:xfrm>
              <a:off x="7129187" y="1687860"/>
              <a:ext cx="566309" cy="276999"/>
            </a:xfrm>
            <a:prstGeom prst="rect">
              <a:avLst/>
            </a:prstGeom>
            <a:noFill/>
          </p:spPr>
          <p:txBody>
            <a:bodyPr wrap="none" rtlCol="0">
              <a:spAutoFit/>
            </a:bodyPr>
            <a:lstStyle/>
            <a:p>
              <a:r>
                <a:rPr lang="en-GB" sz="1200" b="1" dirty="0" smtClean="0"/>
                <a:t>Yowie</a:t>
              </a:r>
              <a:endParaRPr lang="en-GB" sz="1200" b="1" dirty="0"/>
            </a:p>
          </p:txBody>
        </p:sp>
      </p:grpSp>
      <p:sp>
        <p:nvSpPr>
          <p:cNvPr id="60" name="Oval 59"/>
          <p:cNvSpPr/>
          <p:nvPr/>
        </p:nvSpPr>
        <p:spPr>
          <a:xfrm>
            <a:off x="7130937" y="22407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p:cNvSpPr txBox="1"/>
          <p:nvPr/>
        </p:nvSpPr>
        <p:spPr>
          <a:xfrm>
            <a:off x="7103787" y="1992660"/>
            <a:ext cx="419795" cy="276999"/>
          </a:xfrm>
          <a:prstGeom prst="rect">
            <a:avLst/>
          </a:prstGeom>
          <a:noFill/>
        </p:spPr>
        <p:txBody>
          <a:bodyPr wrap="none" rtlCol="0">
            <a:spAutoFit/>
          </a:bodyPr>
          <a:lstStyle/>
          <a:p>
            <a:r>
              <a:rPr lang="en-GB" sz="1200" b="1" dirty="0" smtClean="0"/>
              <a:t>Yeti</a:t>
            </a:r>
            <a:endParaRPr lang="en-GB" sz="1200" b="1" dirty="0"/>
          </a:p>
        </p:txBody>
      </p:sp>
      <p:cxnSp>
        <p:nvCxnSpPr>
          <p:cNvPr id="62" name="Straight Arrow Connector 61"/>
          <p:cNvCxnSpPr>
            <a:stCxn id="58" idx="2"/>
            <a:endCxn id="47" idx="7"/>
          </p:cNvCxnSpPr>
          <p:nvPr/>
        </p:nvCxnSpPr>
        <p:spPr>
          <a:xfrm flipH="1">
            <a:off x="5547030" y="1696621"/>
            <a:ext cx="1351900" cy="28243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0" idx="2"/>
            <a:endCxn id="47" idx="5"/>
          </p:cNvCxnSpPr>
          <p:nvPr/>
        </p:nvCxnSpPr>
        <p:spPr>
          <a:xfrm flipH="1" flipV="1">
            <a:off x="5547030" y="2233337"/>
            <a:ext cx="1583907" cy="18718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869856">
            <a:off x="5890111" y="1764060"/>
            <a:ext cx="819007" cy="276999"/>
          </a:xfrm>
          <a:prstGeom prst="rect">
            <a:avLst/>
          </a:prstGeom>
          <a:noFill/>
        </p:spPr>
        <p:txBody>
          <a:bodyPr wrap="none" rtlCol="0">
            <a:spAutoFit/>
          </a:bodyPr>
          <a:lstStyle/>
          <a:p>
            <a:r>
              <a:rPr lang="en-GB" sz="1200" dirty="0" smtClean="0"/>
              <a:t>can_catch</a:t>
            </a:r>
            <a:endParaRPr lang="en-GB" sz="1200" dirty="0"/>
          </a:p>
        </p:txBody>
      </p:sp>
      <p:sp>
        <p:nvSpPr>
          <p:cNvPr id="65" name="TextBox 64"/>
          <p:cNvSpPr txBox="1"/>
          <p:nvPr/>
        </p:nvSpPr>
        <p:spPr>
          <a:xfrm rot="407347">
            <a:off x="5969486" y="2075210"/>
            <a:ext cx="819007" cy="276999"/>
          </a:xfrm>
          <a:prstGeom prst="rect">
            <a:avLst/>
          </a:prstGeom>
          <a:noFill/>
        </p:spPr>
        <p:txBody>
          <a:bodyPr wrap="none" rtlCol="0">
            <a:spAutoFit/>
          </a:bodyPr>
          <a:lstStyle/>
          <a:p>
            <a:r>
              <a:rPr lang="en-GB" sz="1200" dirty="0" smtClean="0"/>
              <a:t>can_catch</a:t>
            </a:r>
            <a:endParaRPr lang="en-GB" sz="1200" dirty="0"/>
          </a:p>
        </p:txBody>
      </p:sp>
      <p:sp>
        <p:nvSpPr>
          <p:cNvPr id="67" name="Oval 66"/>
          <p:cNvSpPr/>
          <p:nvPr/>
        </p:nvSpPr>
        <p:spPr>
          <a:xfrm>
            <a:off x="6326672" y="28376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p:cNvSpPr/>
          <p:nvPr/>
        </p:nvSpPr>
        <p:spPr>
          <a:xfrm>
            <a:off x="5671087" y="2580759"/>
            <a:ext cx="1670778" cy="276999"/>
          </a:xfrm>
          <a:prstGeom prst="rect">
            <a:avLst/>
          </a:prstGeom>
        </p:spPr>
        <p:txBody>
          <a:bodyPr wrap="none">
            <a:spAutoFit/>
          </a:bodyPr>
          <a:lstStyle/>
          <a:p>
            <a:r>
              <a:rPr lang="en-GB" sz="1200" b="1" dirty="0" smtClean="0"/>
              <a:t>Apprentice’s Workshop</a:t>
            </a:r>
            <a:endParaRPr lang="en-GB" sz="1200" b="1" dirty="0"/>
          </a:p>
        </p:txBody>
      </p:sp>
      <p:cxnSp>
        <p:nvCxnSpPr>
          <p:cNvPr id="69" name="Straight Arrow Connector 68"/>
          <p:cNvCxnSpPr>
            <a:stCxn id="87" idx="7"/>
            <a:endCxn id="67" idx="3"/>
          </p:cNvCxnSpPr>
          <p:nvPr/>
        </p:nvCxnSpPr>
        <p:spPr>
          <a:xfrm flipV="1">
            <a:off x="5457710" y="3144562"/>
            <a:ext cx="921625" cy="126336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377999">
            <a:off x="5686591" y="3538883"/>
            <a:ext cx="819648" cy="276999"/>
          </a:xfrm>
          <a:prstGeom prst="rect">
            <a:avLst/>
          </a:prstGeom>
          <a:noFill/>
        </p:spPr>
        <p:txBody>
          <a:bodyPr wrap="none" rtlCol="0">
            <a:spAutoFit/>
          </a:bodyPr>
          <a:lstStyle/>
          <a:p>
            <a:r>
              <a:rPr lang="en-GB" sz="1200" dirty="0" smtClean="0"/>
              <a:t>can_make</a:t>
            </a:r>
            <a:endParaRPr lang="en-GB" sz="1200" dirty="0"/>
          </a:p>
        </p:txBody>
      </p:sp>
      <p:sp>
        <p:nvSpPr>
          <p:cNvPr id="72" name="Oval 71"/>
          <p:cNvSpPr/>
          <p:nvPr/>
        </p:nvSpPr>
        <p:spPr>
          <a:xfrm>
            <a:off x="3611279" y="42346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p:cNvSpPr/>
          <p:nvPr/>
        </p:nvSpPr>
        <p:spPr>
          <a:xfrm>
            <a:off x="3544766" y="3977759"/>
            <a:ext cx="492635" cy="276999"/>
          </a:xfrm>
          <a:prstGeom prst="rect">
            <a:avLst/>
          </a:prstGeom>
        </p:spPr>
        <p:txBody>
          <a:bodyPr wrap="none">
            <a:spAutoFit/>
          </a:bodyPr>
          <a:lstStyle/>
          <a:p>
            <a:r>
              <a:rPr lang="en-GB" sz="1200" b="1" dirty="0" smtClean="0"/>
              <a:t>Goat</a:t>
            </a:r>
            <a:endParaRPr lang="en-GB" sz="1200" b="1" dirty="0"/>
          </a:p>
        </p:txBody>
      </p:sp>
      <p:sp>
        <p:nvSpPr>
          <p:cNvPr id="75" name="Oval 74"/>
          <p:cNvSpPr/>
          <p:nvPr/>
        </p:nvSpPr>
        <p:spPr>
          <a:xfrm>
            <a:off x="6711377" y="44060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p:cNvSpPr/>
          <p:nvPr/>
        </p:nvSpPr>
        <p:spPr>
          <a:xfrm>
            <a:off x="6592766" y="4149209"/>
            <a:ext cx="596830" cy="276999"/>
          </a:xfrm>
          <a:prstGeom prst="rect">
            <a:avLst/>
          </a:prstGeom>
        </p:spPr>
        <p:txBody>
          <a:bodyPr wrap="none">
            <a:spAutoFit/>
          </a:bodyPr>
          <a:lstStyle/>
          <a:p>
            <a:r>
              <a:rPr lang="en-GB" sz="1200" b="1" dirty="0" smtClean="0"/>
              <a:t>Honey</a:t>
            </a:r>
            <a:endParaRPr lang="en-GB" sz="1200" b="1" dirty="0"/>
          </a:p>
        </p:txBody>
      </p:sp>
      <p:sp>
        <p:nvSpPr>
          <p:cNvPr id="78" name="Oval 77"/>
          <p:cNvSpPr/>
          <p:nvPr/>
        </p:nvSpPr>
        <p:spPr>
          <a:xfrm>
            <a:off x="8152827" y="35170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p:cNvSpPr/>
          <p:nvPr/>
        </p:nvSpPr>
        <p:spPr>
          <a:xfrm>
            <a:off x="8034216" y="3260209"/>
            <a:ext cx="663451" cy="276999"/>
          </a:xfrm>
          <a:prstGeom prst="rect">
            <a:avLst/>
          </a:prstGeom>
        </p:spPr>
        <p:txBody>
          <a:bodyPr wrap="none">
            <a:spAutoFit/>
          </a:bodyPr>
          <a:lstStyle/>
          <a:p>
            <a:r>
              <a:rPr lang="en-GB" sz="1200" b="1" dirty="0" smtClean="0"/>
              <a:t>Yeti Fur</a:t>
            </a:r>
            <a:endParaRPr lang="en-GB" sz="1200" b="1" dirty="0"/>
          </a:p>
        </p:txBody>
      </p:sp>
      <p:cxnSp>
        <p:nvCxnSpPr>
          <p:cNvPr id="80" name="Straight Arrow Connector 79"/>
          <p:cNvCxnSpPr>
            <a:stCxn id="78" idx="1"/>
            <a:endCxn id="60" idx="4"/>
          </p:cNvCxnSpPr>
          <p:nvPr/>
        </p:nvCxnSpPr>
        <p:spPr>
          <a:xfrm flipH="1" flipV="1">
            <a:off x="7310741" y="2600325"/>
            <a:ext cx="894749" cy="969405"/>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8" idx="2"/>
            <a:endCxn id="87" idx="7"/>
          </p:cNvCxnSpPr>
          <p:nvPr/>
        </p:nvCxnSpPr>
        <p:spPr>
          <a:xfrm flipH="1">
            <a:off x="5457710" y="3696871"/>
            <a:ext cx="2695117" cy="7110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20726012">
            <a:off x="6491006" y="3780183"/>
            <a:ext cx="696729" cy="276999"/>
          </a:xfrm>
          <a:prstGeom prst="rect">
            <a:avLst/>
          </a:prstGeom>
          <a:noFill/>
        </p:spPr>
        <p:txBody>
          <a:bodyPr wrap="none" rtlCol="0">
            <a:spAutoFit/>
          </a:bodyPr>
          <a:lstStyle/>
          <a:p>
            <a:r>
              <a:rPr lang="en-GB" sz="1200" dirty="0" smtClean="0"/>
              <a:t>requires</a:t>
            </a:r>
            <a:endParaRPr lang="en-GB" sz="1200" dirty="0"/>
          </a:p>
        </p:txBody>
      </p:sp>
      <p:sp>
        <p:nvSpPr>
          <p:cNvPr id="83" name="TextBox 82"/>
          <p:cNvSpPr txBox="1"/>
          <p:nvPr/>
        </p:nvSpPr>
        <p:spPr>
          <a:xfrm rot="2862933">
            <a:off x="7540030" y="2821337"/>
            <a:ext cx="503664" cy="276999"/>
          </a:xfrm>
          <a:prstGeom prst="rect">
            <a:avLst/>
          </a:prstGeom>
          <a:noFill/>
        </p:spPr>
        <p:txBody>
          <a:bodyPr wrap="none" rtlCol="0">
            <a:spAutoFit/>
          </a:bodyPr>
          <a:lstStyle/>
          <a:p>
            <a:r>
              <a:rPr lang="en-GB" sz="1200" dirty="0" smtClean="0"/>
              <a:t>loots</a:t>
            </a:r>
            <a:endParaRPr lang="en-GB" sz="1200" dirty="0"/>
          </a:p>
        </p:txBody>
      </p:sp>
      <p:cxnSp>
        <p:nvCxnSpPr>
          <p:cNvPr id="84" name="Straight Arrow Connector 83"/>
          <p:cNvCxnSpPr>
            <a:stCxn id="38" idx="4"/>
            <a:endCxn id="88" idx="2"/>
          </p:cNvCxnSpPr>
          <p:nvPr/>
        </p:nvCxnSpPr>
        <p:spPr>
          <a:xfrm>
            <a:off x="5033665" y="3292475"/>
            <a:ext cx="296904" cy="108293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15269465">
            <a:off x="4756023" y="3618259"/>
            <a:ext cx="585288" cy="276999"/>
          </a:xfrm>
          <a:prstGeom prst="rect">
            <a:avLst/>
          </a:prstGeom>
          <a:noFill/>
        </p:spPr>
        <p:txBody>
          <a:bodyPr wrap="none" rtlCol="0">
            <a:spAutoFit/>
          </a:bodyPr>
          <a:lstStyle/>
          <a:p>
            <a:r>
              <a:rPr lang="en-GB" sz="1200" dirty="0" smtClean="0"/>
              <a:t>makes</a:t>
            </a:r>
            <a:endParaRPr lang="en-GB" sz="1200" dirty="0"/>
          </a:p>
        </p:txBody>
      </p:sp>
      <p:sp>
        <p:nvSpPr>
          <p:cNvPr id="87" name="Oval 86"/>
          <p:cNvSpPr/>
          <p:nvPr/>
        </p:nvSpPr>
        <p:spPr>
          <a:xfrm>
            <a:off x="5150765" y="43552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p:cNvSpPr/>
          <p:nvPr/>
        </p:nvSpPr>
        <p:spPr>
          <a:xfrm>
            <a:off x="4585237" y="4098409"/>
            <a:ext cx="1490664" cy="276999"/>
          </a:xfrm>
          <a:prstGeom prst="rect">
            <a:avLst/>
          </a:prstGeom>
        </p:spPr>
        <p:txBody>
          <a:bodyPr wrap="none">
            <a:spAutoFit/>
          </a:bodyPr>
          <a:lstStyle/>
          <a:p>
            <a:r>
              <a:rPr lang="en-GB" sz="1200" b="1" dirty="0" smtClean="0"/>
              <a:t>Alluring Goat Recipe</a:t>
            </a:r>
            <a:endParaRPr lang="en-GB" sz="1200" b="1" dirty="0"/>
          </a:p>
        </p:txBody>
      </p:sp>
      <p:cxnSp>
        <p:nvCxnSpPr>
          <p:cNvPr id="89" name="Straight Arrow Connector 88"/>
          <p:cNvCxnSpPr>
            <a:stCxn id="72" idx="6"/>
            <a:endCxn id="87" idx="2"/>
          </p:cNvCxnSpPr>
          <p:nvPr/>
        </p:nvCxnSpPr>
        <p:spPr>
          <a:xfrm>
            <a:off x="3970887" y="4414421"/>
            <a:ext cx="1179878" cy="12065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381740">
            <a:off x="4217705" y="4427884"/>
            <a:ext cx="696729" cy="276999"/>
          </a:xfrm>
          <a:prstGeom prst="rect">
            <a:avLst/>
          </a:prstGeom>
          <a:noFill/>
        </p:spPr>
        <p:txBody>
          <a:bodyPr wrap="none" rtlCol="0">
            <a:spAutoFit/>
          </a:bodyPr>
          <a:lstStyle/>
          <a:p>
            <a:r>
              <a:rPr lang="en-GB" sz="1200" dirty="0" smtClean="0"/>
              <a:t>requires</a:t>
            </a:r>
            <a:endParaRPr lang="en-GB" sz="1200" dirty="0"/>
          </a:p>
        </p:txBody>
      </p:sp>
      <p:cxnSp>
        <p:nvCxnSpPr>
          <p:cNvPr id="91" name="Straight Arrow Connector 90"/>
          <p:cNvCxnSpPr>
            <a:stCxn id="75" idx="2"/>
            <a:endCxn id="87" idx="6"/>
          </p:cNvCxnSpPr>
          <p:nvPr/>
        </p:nvCxnSpPr>
        <p:spPr>
          <a:xfrm flipH="1" flipV="1">
            <a:off x="5510373" y="4535071"/>
            <a:ext cx="1201004" cy="508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76003">
            <a:off x="5671855" y="4516783"/>
            <a:ext cx="696729" cy="276999"/>
          </a:xfrm>
          <a:prstGeom prst="rect">
            <a:avLst/>
          </a:prstGeom>
          <a:noFill/>
        </p:spPr>
        <p:txBody>
          <a:bodyPr wrap="none" rtlCol="0">
            <a:spAutoFit/>
          </a:bodyPr>
          <a:lstStyle/>
          <a:p>
            <a:r>
              <a:rPr lang="en-GB" sz="1200" dirty="0" smtClean="0"/>
              <a:t>requires</a:t>
            </a:r>
            <a:endParaRPr lang="en-GB" sz="1200" dirty="0"/>
          </a:p>
        </p:txBody>
      </p:sp>
      <p:grpSp>
        <p:nvGrpSpPr>
          <p:cNvPr id="7" name="Group 92"/>
          <p:cNvGrpSpPr/>
          <p:nvPr/>
        </p:nvGrpSpPr>
        <p:grpSpPr>
          <a:xfrm>
            <a:off x="8008816" y="3946009"/>
            <a:ext cx="743473" cy="616466"/>
            <a:chOff x="7684966" y="4847709"/>
            <a:chExt cx="743473" cy="616466"/>
          </a:xfrm>
        </p:grpSpPr>
        <p:sp>
          <p:nvSpPr>
            <p:cNvPr id="94" name="Oval 93"/>
            <p:cNvSpPr/>
            <p:nvPr/>
          </p:nvSpPr>
          <p:spPr>
            <a:xfrm>
              <a:off x="7876898" y="5104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p:cNvSpPr/>
            <p:nvPr/>
          </p:nvSpPr>
          <p:spPr>
            <a:xfrm>
              <a:off x="7684966" y="4847709"/>
              <a:ext cx="743473" cy="276999"/>
            </a:xfrm>
            <a:prstGeom prst="rect">
              <a:avLst/>
            </a:prstGeom>
          </p:spPr>
          <p:txBody>
            <a:bodyPr wrap="none">
              <a:spAutoFit/>
            </a:bodyPr>
            <a:lstStyle/>
            <a:p>
              <a:r>
                <a:rPr lang="en-GB" sz="1200" b="1" dirty="0" smtClean="0"/>
                <a:t>Beeswax</a:t>
              </a:r>
              <a:endParaRPr lang="en-GB" sz="1200" b="1" dirty="0"/>
            </a:p>
          </p:txBody>
        </p:sp>
      </p:grpSp>
      <p:sp>
        <p:nvSpPr>
          <p:cNvPr id="96" name="TextBox 95"/>
          <p:cNvSpPr txBox="1"/>
          <p:nvPr/>
        </p:nvSpPr>
        <p:spPr>
          <a:xfrm rot="21041963">
            <a:off x="7413029" y="4224687"/>
            <a:ext cx="503664" cy="276999"/>
          </a:xfrm>
          <a:prstGeom prst="rect">
            <a:avLst/>
          </a:prstGeom>
          <a:noFill/>
        </p:spPr>
        <p:txBody>
          <a:bodyPr wrap="none" rtlCol="0">
            <a:spAutoFit/>
          </a:bodyPr>
          <a:lstStyle/>
          <a:p>
            <a:r>
              <a:rPr lang="en-GB" sz="1200" dirty="0" smtClean="0"/>
              <a:t>loots</a:t>
            </a:r>
            <a:endParaRPr lang="en-GB" sz="1200" dirty="0"/>
          </a:p>
        </p:txBody>
      </p:sp>
      <p:cxnSp>
        <p:nvCxnSpPr>
          <p:cNvPr id="97" name="Straight Arrow Connector 96"/>
          <p:cNvCxnSpPr>
            <a:stCxn id="94" idx="2"/>
            <a:endCxn id="75" idx="6"/>
          </p:cNvCxnSpPr>
          <p:nvPr/>
        </p:nvCxnSpPr>
        <p:spPr>
          <a:xfrm flipH="1">
            <a:off x="7070985" y="4382671"/>
            <a:ext cx="1129763" cy="2032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8080098" y="49267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p:cNvSpPr/>
          <p:nvPr/>
        </p:nvSpPr>
        <p:spPr>
          <a:xfrm>
            <a:off x="7888166" y="4669909"/>
            <a:ext cx="744306" cy="276999"/>
          </a:xfrm>
          <a:prstGeom prst="rect">
            <a:avLst/>
          </a:prstGeom>
        </p:spPr>
        <p:txBody>
          <a:bodyPr wrap="none">
            <a:spAutoFit/>
          </a:bodyPr>
          <a:lstStyle/>
          <a:p>
            <a:r>
              <a:rPr lang="en-GB" sz="1200" b="1" dirty="0" smtClean="0"/>
              <a:t>Bee Hive</a:t>
            </a:r>
            <a:endParaRPr lang="en-GB" sz="1200" b="1" dirty="0"/>
          </a:p>
        </p:txBody>
      </p:sp>
      <p:cxnSp>
        <p:nvCxnSpPr>
          <p:cNvPr id="101" name="Straight Arrow Connector 100"/>
          <p:cNvCxnSpPr>
            <a:stCxn id="75" idx="5"/>
            <a:endCxn id="99" idx="2"/>
          </p:cNvCxnSpPr>
          <p:nvPr/>
        </p:nvCxnSpPr>
        <p:spPr>
          <a:xfrm>
            <a:off x="7018322" y="4713012"/>
            <a:ext cx="1061776" cy="3935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232143">
            <a:off x="7266085" y="4688237"/>
            <a:ext cx="708656" cy="276999"/>
          </a:xfrm>
          <a:prstGeom prst="rect">
            <a:avLst/>
          </a:prstGeom>
          <a:noFill/>
        </p:spPr>
        <p:txBody>
          <a:bodyPr wrap="none" rtlCol="0">
            <a:spAutoFit/>
          </a:bodyPr>
          <a:lstStyle/>
          <a:p>
            <a:r>
              <a:rPr lang="en-GB" sz="1200" dirty="0" smtClean="0"/>
              <a:t>harvests</a:t>
            </a:r>
            <a:endParaRPr lang="en-GB" sz="1200" dirty="0"/>
          </a:p>
        </p:txBody>
      </p:sp>
      <p:grpSp>
        <p:nvGrpSpPr>
          <p:cNvPr id="8" name="Group 102"/>
          <p:cNvGrpSpPr/>
          <p:nvPr/>
        </p:nvGrpSpPr>
        <p:grpSpPr>
          <a:xfrm>
            <a:off x="1658816" y="3533259"/>
            <a:ext cx="1329146" cy="616466"/>
            <a:chOff x="1652466" y="4301609"/>
            <a:chExt cx="1329146" cy="616466"/>
          </a:xfrm>
        </p:grpSpPr>
        <p:sp>
          <p:nvSpPr>
            <p:cNvPr id="104" name="Oval 103"/>
            <p:cNvSpPr/>
            <p:nvPr/>
          </p:nvSpPr>
          <p:spPr>
            <a:xfrm>
              <a:off x="2137235" y="455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p:cNvSpPr/>
            <p:nvPr/>
          </p:nvSpPr>
          <p:spPr>
            <a:xfrm>
              <a:off x="1652466" y="4301609"/>
              <a:ext cx="1329146" cy="276999"/>
            </a:xfrm>
            <a:prstGeom prst="rect">
              <a:avLst/>
            </a:prstGeom>
          </p:spPr>
          <p:txBody>
            <a:bodyPr wrap="none">
              <a:spAutoFit/>
            </a:bodyPr>
            <a:lstStyle/>
            <a:p>
              <a:r>
                <a:rPr lang="en-GB" sz="1200" b="1" dirty="0" smtClean="0"/>
                <a:t>McDonald’s Farm</a:t>
              </a:r>
              <a:endParaRPr lang="en-GB" sz="1200" b="1" dirty="0"/>
            </a:p>
          </p:txBody>
        </p:sp>
      </p:grpSp>
      <p:cxnSp>
        <p:nvCxnSpPr>
          <p:cNvPr id="106" name="Straight Arrow Connector 105"/>
          <p:cNvCxnSpPr>
            <a:stCxn id="72" idx="2"/>
            <a:endCxn id="104" idx="6"/>
          </p:cNvCxnSpPr>
          <p:nvPr/>
        </p:nvCxnSpPr>
        <p:spPr>
          <a:xfrm flipH="1" flipV="1">
            <a:off x="2503193" y="3969921"/>
            <a:ext cx="1108086" cy="4445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rot="1339973">
            <a:off x="2713484" y="4097685"/>
            <a:ext cx="453970" cy="276999"/>
          </a:xfrm>
          <a:prstGeom prst="rect">
            <a:avLst/>
          </a:prstGeom>
          <a:noFill/>
        </p:spPr>
        <p:txBody>
          <a:bodyPr wrap="none" rtlCol="0">
            <a:spAutoFit/>
          </a:bodyPr>
          <a:lstStyle/>
          <a:p>
            <a:r>
              <a:rPr lang="en-GB" sz="1200" dirty="0" smtClean="0"/>
              <a:t>sells</a:t>
            </a:r>
            <a:endParaRPr lang="en-GB" sz="1200" dirty="0"/>
          </a:p>
        </p:txBody>
      </p:sp>
      <p:sp>
        <p:nvSpPr>
          <p:cNvPr id="108" name="Arc 107"/>
          <p:cNvSpPr/>
          <p:nvPr/>
        </p:nvSpPr>
        <p:spPr>
          <a:xfrm rot="4500000">
            <a:off x="3556002" y="4419600"/>
            <a:ext cx="482600" cy="482600"/>
          </a:xfrm>
          <a:prstGeom prst="arc">
            <a:avLst>
              <a:gd name="adj1" fmla="val 14323981"/>
              <a:gd name="adj2" fmla="val 894038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9" name="TextBox 108"/>
          <p:cNvSpPr txBox="1"/>
          <p:nvPr/>
        </p:nvSpPr>
        <p:spPr>
          <a:xfrm>
            <a:off x="3552229" y="4834288"/>
            <a:ext cx="503664" cy="276999"/>
          </a:xfrm>
          <a:prstGeom prst="rect">
            <a:avLst/>
          </a:prstGeom>
          <a:noFill/>
        </p:spPr>
        <p:txBody>
          <a:bodyPr wrap="none" rtlCol="0">
            <a:spAutoFit/>
          </a:bodyPr>
          <a:lstStyle/>
          <a:p>
            <a:r>
              <a:rPr lang="en-GB" sz="1200" dirty="0" smtClean="0"/>
              <a:t>loots</a:t>
            </a:r>
            <a:endParaRPr lang="en-GB" sz="1200" dirty="0"/>
          </a:p>
        </p:txBody>
      </p:sp>
      <p:grpSp>
        <p:nvGrpSpPr>
          <p:cNvPr id="9" name="Group 109"/>
          <p:cNvGrpSpPr/>
          <p:nvPr/>
        </p:nvGrpSpPr>
        <p:grpSpPr>
          <a:xfrm>
            <a:off x="1735016" y="4371459"/>
            <a:ext cx="909673" cy="616466"/>
            <a:chOff x="3519366" y="3222109"/>
            <a:chExt cx="909673" cy="616466"/>
          </a:xfrm>
        </p:grpSpPr>
        <p:sp>
          <p:nvSpPr>
            <p:cNvPr id="111" name="Oval 110"/>
            <p:cNvSpPr/>
            <p:nvPr/>
          </p:nvSpPr>
          <p:spPr>
            <a:xfrm>
              <a:off x="3794398" y="34789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Rectangle 111"/>
            <p:cNvSpPr/>
            <p:nvPr/>
          </p:nvSpPr>
          <p:spPr>
            <a:xfrm>
              <a:off x="3519366" y="3222109"/>
              <a:ext cx="909673" cy="276999"/>
            </a:xfrm>
            <a:prstGeom prst="rect">
              <a:avLst/>
            </a:prstGeom>
          </p:spPr>
          <p:txBody>
            <a:bodyPr wrap="none">
              <a:spAutoFit/>
            </a:bodyPr>
            <a:lstStyle/>
            <a:p>
              <a:r>
                <a:rPr lang="en-GB" sz="1200" b="1" dirty="0" smtClean="0"/>
                <a:t>Goat’s Milk</a:t>
              </a:r>
              <a:endParaRPr lang="en-GB" sz="1200" b="1" dirty="0"/>
            </a:p>
          </p:txBody>
        </p:sp>
      </p:grpSp>
      <p:cxnSp>
        <p:nvCxnSpPr>
          <p:cNvPr id="113" name="Straight Arrow Connector 112"/>
          <p:cNvCxnSpPr>
            <a:stCxn id="111" idx="6"/>
            <a:endCxn id="72" idx="2"/>
          </p:cNvCxnSpPr>
          <p:nvPr/>
        </p:nvCxnSpPr>
        <p:spPr>
          <a:xfrm flipV="1">
            <a:off x="2369656" y="4414421"/>
            <a:ext cx="1241623" cy="393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rot="20479917">
            <a:off x="2687743" y="4554885"/>
            <a:ext cx="708656" cy="276999"/>
          </a:xfrm>
          <a:prstGeom prst="rect">
            <a:avLst/>
          </a:prstGeom>
          <a:noFill/>
        </p:spPr>
        <p:txBody>
          <a:bodyPr wrap="none" rtlCol="0">
            <a:spAutoFit/>
          </a:bodyPr>
          <a:lstStyle/>
          <a:p>
            <a:r>
              <a:rPr lang="en-GB" sz="1200" dirty="0" smtClean="0"/>
              <a:t>harvests</a:t>
            </a:r>
            <a:endParaRPr lang="en-GB" sz="1200" dirty="0"/>
          </a:p>
        </p:txBody>
      </p:sp>
      <p:grpSp>
        <p:nvGrpSpPr>
          <p:cNvPr id="10" name="Group 114"/>
          <p:cNvGrpSpPr/>
          <p:nvPr/>
        </p:nvGrpSpPr>
        <p:grpSpPr>
          <a:xfrm>
            <a:off x="425987" y="3368159"/>
            <a:ext cx="667170" cy="594241"/>
            <a:chOff x="514887" y="3463409"/>
            <a:chExt cx="667170" cy="594241"/>
          </a:xfrm>
        </p:grpSpPr>
        <p:sp>
          <p:nvSpPr>
            <p:cNvPr id="116" name="Oval 115"/>
            <p:cNvSpPr/>
            <p:nvPr/>
          </p:nvSpPr>
          <p:spPr>
            <a:xfrm>
              <a:off x="668668" y="36980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p:cNvSpPr/>
            <p:nvPr/>
          </p:nvSpPr>
          <p:spPr>
            <a:xfrm>
              <a:off x="514887" y="3463409"/>
              <a:ext cx="667170" cy="276999"/>
            </a:xfrm>
            <a:prstGeom prst="rect">
              <a:avLst/>
            </a:prstGeom>
          </p:spPr>
          <p:txBody>
            <a:bodyPr wrap="none">
              <a:spAutoFit/>
            </a:bodyPr>
            <a:lstStyle/>
            <a:p>
              <a:r>
                <a:rPr lang="en-GB" sz="1200" b="1" dirty="0" smtClean="0"/>
                <a:t>London</a:t>
              </a:r>
              <a:endParaRPr lang="en-GB" sz="1200" b="1" dirty="0"/>
            </a:p>
          </p:txBody>
        </p:sp>
      </p:grpSp>
      <p:cxnSp>
        <p:nvCxnSpPr>
          <p:cNvPr id="118" name="Straight Arrow Connector 117"/>
          <p:cNvCxnSpPr>
            <a:stCxn id="104" idx="2"/>
            <a:endCxn id="116" idx="6"/>
          </p:cNvCxnSpPr>
          <p:nvPr/>
        </p:nvCxnSpPr>
        <p:spPr>
          <a:xfrm flipH="1" flipV="1">
            <a:off x="939376" y="3782596"/>
            <a:ext cx="1204209" cy="1873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rot="497897">
            <a:off x="1237789" y="3850034"/>
            <a:ext cx="725648" cy="276999"/>
          </a:xfrm>
          <a:prstGeom prst="rect">
            <a:avLst/>
          </a:prstGeom>
          <a:noFill/>
        </p:spPr>
        <p:txBody>
          <a:bodyPr wrap="none" rtlCol="0">
            <a:spAutoFit/>
          </a:bodyPr>
          <a:lstStyle/>
          <a:p>
            <a:r>
              <a:rPr lang="en-GB" sz="1200" dirty="0" smtClean="0"/>
              <a:t>exists_in</a:t>
            </a:r>
            <a:endParaRPr lang="en-GB" sz="1200" dirty="0"/>
          </a:p>
        </p:txBody>
      </p:sp>
      <p:cxnSp>
        <p:nvCxnSpPr>
          <p:cNvPr id="120" name="Straight Arrow Connector 119"/>
          <p:cNvCxnSpPr>
            <a:stCxn id="72" idx="6"/>
            <a:endCxn id="122" idx="2"/>
          </p:cNvCxnSpPr>
          <p:nvPr/>
        </p:nvCxnSpPr>
        <p:spPr>
          <a:xfrm>
            <a:off x="3970887" y="4414421"/>
            <a:ext cx="1315766" cy="124368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 name="Group 120"/>
          <p:cNvGrpSpPr/>
          <p:nvPr/>
        </p:nvGrpSpPr>
        <p:grpSpPr>
          <a:xfrm>
            <a:off x="4312187" y="5381109"/>
            <a:ext cx="1948931" cy="616466"/>
            <a:chOff x="4623337" y="5101709"/>
            <a:chExt cx="1948931" cy="616466"/>
          </a:xfrm>
        </p:grpSpPr>
        <p:sp>
          <p:nvSpPr>
            <p:cNvPr id="122" name="Rectangle 121"/>
            <p:cNvSpPr/>
            <p:nvPr/>
          </p:nvSpPr>
          <p:spPr>
            <a:xfrm>
              <a:off x="4623337" y="5101709"/>
              <a:ext cx="1948931" cy="276999"/>
            </a:xfrm>
            <a:prstGeom prst="rect">
              <a:avLst/>
            </a:prstGeom>
          </p:spPr>
          <p:txBody>
            <a:bodyPr wrap="none">
              <a:spAutoFit/>
            </a:bodyPr>
            <a:lstStyle/>
            <a:p>
              <a:r>
                <a:rPr lang="en-GB" sz="1200" b="1" dirty="0" smtClean="0"/>
                <a:t>Peryton Fawn Decoy Recipe</a:t>
              </a:r>
              <a:endParaRPr lang="en-GB" sz="1200" b="1" dirty="0"/>
            </a:p>
          </p:txBody>
        </p:sp>
        <p:sp>
          <p:nvSpPr>
            <p:cNvPr id="123" name="Oval 122"/>
            <p:cNvSpPr/>
            <p:nvPr/>
          </p:nvSpPr>
          <p:spPr>
            <a:xfrm>
              <a:off x="5417998" y="5358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24" name="TextBox 123"/>
          <p:cNvSpPr txBox="1"/>
          <p:nvPr/>
        </p:nvSpPr>
        <p:spPr>
          <a:xfrm rot="2589965">
            <a:off x="4192306" y="4948584"/>
            <a:ext cx="696729" cy="276999"/>
          </a:xfrm>
          <a:prstGeom prst="rect">
            <a:avLst/>
          </a:prstGeom>
          <a:noFill/>
        </p:spPr>
        <p:txBody>
          <a:bodyPr wrap="none" rtlCol="0">
            <a:spAutoFit/>
          </a:bodyPr>
          <a:lstStyle/>
          <a:p>
            <a:r>
              <a:rPr lang="en-GB" sz="1200" dirty="0" smtClean="0"/>
              <a:t>requires</a:t>
            </a:r>
            <a:endParaRPr lang="en-GB" sz="1200" dirty="0"/>
          </a:p>
        </p:txBody>
      </p:sp>
      <p:grpSp>
        <p:nvGrpSpPr>
          <p:cNvPr id="12" name="Group 124"/>
          <p:cNvGrpSpPr/>
          <p:nvPr/>
        </p:nvGrpSpPr>
        <p:grpSpPr>
          <a:xfrm>
            <a:off x="6534687" y="5393809"/>
            <a:ext cx="1489510" cy="616466"/>
            <a:chOff x="6420387" y="5571609"/>
            <a:chExt cx="1489510" cy="616466"/>
          </a:xfrm>
        </p:grpSpPr>
        <p:sp>
          <p:nvSpPr>
            <p:cNvPr id="126" name="Rectangle 125"/>
            <p:cNvSpPr/>
            <p:nvPr/>
          </p:nvSpPr>
          <p:spPr>
            <a:xfrm>
              <a:off x="6420387" y="5571609"/>
              <a:ext cx="1489510" cy="276999"/>
            </a:xfrm>
            <a:prstGeom prst="rect">
              <a:avLst/>
            </a:prstGeom>
          </p:spPr>
          <p:txBody>
            <a:bodyPr wrap="none">
              <a:spAutoFit/>
            </a:bodyPr>
            <a:lstStyle/>
            <a:p>
              <a:r>
                <a:rPr lang="en-GB" sz="1200" b="1" dirty="0" smtClean="0"/>
                <a:t>Peryton Fawn Decoy</a:t>
              </a:r>
              <a:endParaRPr lang="en-GB" sz="1200" b="1" dirty="0"/>
            </a:p>
          </p:txBody>
        </p:sp>
        <p:sp>
          <p:nvSpPr>
            <p:cNvPr id="127" name="Oval 126"/>
            <p:cNvSpPr/>
            <p:nvPr/>
          </p:nvSpPr>
          <p:spPr>
            <a:xfrm>
              <a:off x="6985338" y="582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28" name="Straight Arrow Connector 127"/>
          <p:cNvCxnSpPr>
            <a:stCxn id="127" idx="2"/>
            <a:endCxn id="123" idx="6"/>
          </p:cNvCxnSpPr>
          <p:nvPr/>
        </p:nvCxnSpPr>
        <p:spPr>
          <a:xfrm flipH="1" flipV="1">
            <a:off x="5466456" y="5817771"/>
            <a:ext cx="1633182" cy="12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013325" y="5793132"/>
            <a:ext cx="585288" cy="276999"/>
          </a:xfrm>
          <a:prstGeom prst="rect">
            <a:avLst/>
          </a:prstGeom>
          <a:noFill/>
        </p:spPr>
        <p:txBody>
          <a:bodyPr wrap="none" rtlCol="0">
            <a:spAutoFit/>
          </a:bodyPr>
          <a:lstStyle/>
          <a:p>
            <a:r>
              <a:rPr lang="en-GB" sz="1200" dirty="0" smtClean="0"/>
              <a:t>makes</a:t>
            </a:r>
            <a:endParaRPr lang="en-GB" sz="1200" dirty="0"/>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BC95E"/>
        </a:solidFill>
        <a:effectLst/>
      </p:bgPr>
    </p:bg>
    <p:spTree>
      <p:nvGrpSpPr>
        <p:cNvPr id="1" name=""/>
        <p:cNvGrpSpPr/>
        <p:nvPr/>
      </p:nvGrpSpPr>
      <p:grpSpPr>
        <a:xfrm>
          <a:off x="0" y="0"/>
          <a:ext cx="0" cy="0"/>
          <a:chOff x="0" y="0"/>
          <a:chExt cx="0" cy="0"/>
        </a:xfrm>
      </p:grpSpPr>
      <p:grpSp>
        <p:nvGrpSpPr>
          <p:cNvPr id="2" name="Group 141"/>
          <p:cNvGrpSpPr/>
          <p:nvPr/>
        </p:nvGrpSpPr>
        <p:grpSpPr>
          <a:xfrm>
            <a:off x="3245817" y="1732159"/>
            <a:ext cx="766178" cy="749946"/>
            <a:chOff x="3245817" y="1751207"/>
            <a:chExt cx="766178" cy="749946"/>
          </a:xfrm>
        </p:grpSpPr>
        <p:sp>
          <p:nvSpPr>
            <p:cNvPr id="30" name="Oval 29"/>
            <p:cNvSpPr/>
            <p:nvPr/>
          </p:nvSpPr>
          <p:spPr>
            <a:xfrm>
              <a:off x="3245817" y="1751207"/>
              <a:ext cx="749946" cy="749946"/>
            </a:xfrm>
            <a:prstGeom prst="ellipse">
              <a:avLst/>
            </a:prstGeom>
            <a:solidFill>
              <a:srgbClr val="ED433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p:cNvSpPr txBox="1"/>
            <p:nvPr/>
          </p:nvSpPr>
          <p:spPr>
            <a:xfrm>
              <a:off x="3248324" y="1960816"/>
              <a:ext cx="763671" cy="323165"/>
            </a:xfrm>
            <a:prstGeom prst="rect">
              <a:avLst/>
            </a:prstGeom>
            <a:noFill/>
          </p:spPr>
          <p:txBody>
            <a:bodyPr wrap="none" rtlCol="0">
              <a:spAutoFit/>
            </a:bodyPr>
            <a:lstStyle/>
            <a:p>
              <a:r>
                <a:rPr lang="en-GB" sz="1500" b="1" dirty="0" smtClean="0">
                  <a:solidFill>
                    <a:schemeClr val="bg1"/>
                  </a:solidFill>
                </a:rPr>
                <a:t>Bigfoot</a:t>
              </a:r>
              <a:endParaRPr lang="en-GB" sz="1500" b="1" dirty="0">
                <a:solidFill>
                  <a:schemeClr val="bg1"/>
                </a:solidFill>
              </a:endParaRPr>
            </a:p>
          </p:txBody>
        </p:sp>
      </p:grpSp>
      <p:grpSp>
        <p:nvGrpSpPr>
          <p:cNvPr id="3" name="Group 31"/>
          <p:cNvGrpSpPr/>
          <p:nvPr/>
        </p:nvGrpSpPr>
        <p:grpSpPr>
          <a:xfrm>
            <a:off x="1175287" y="1708568"/>
            <a:ext cx="818429" cy="594241"/>
            <a:chOff x="2737387" y="2244209"/>
            <a:chExt cx="818429" cy="594241"/>
          </a:xfrm>
        </p:grpSpPr>
        <p:sp>
          <p:nvSpPr>
            <p:cNvPr id="33" name="Oval 3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2737387" y="2244209"/>
              <a:ext cx="818429" cy="276999"/>
            </a:xfrm>
            <a:prstGeom prst="rect">
              <a:avLst/>
            </a:prstGeom>
          </p:spPr>
          <p:txBody>
            <a:bodyPr wrap="none">
              <a:spAutoFit/>
            </a:bodyPr>
            <a:lstStyle/>
            <a:p>
              <a:r>
                <a:rPr lang="en-GB" sz="1200" b="1" dirty="0"/>
                <a:t>Alice Lake</a:t>
              </a:r>
            </a:p>
          </p:txBody>
        </p:sp>
      </p:grpSp>
      <p:cxnSp>
        <p:nvCxnSpPr>
          <p:cNvPr id="35" name="Straight Arrow Connector 34"/>
          <p:cNvCxnSpPr>
            <a:stCxn id="30" idx="2"/>
            <a:endCxn id="33" idx="6"/>
          </p:cNvCxnSpPr>
          <p:nvPr/>
        </p:nvCxnSpPr>
        <p:spPr>
          <a:xfrm flipH="1">
            <a:off x="1768594" y="2107132"/>
            <a:ext cx="1477223" cy="158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61378" y="2082493"/>
            <a:ext cx="725648" cy="276999"/>
          </a:xfrm>
          <a:prstGeom prst="rect">
            <a:avLst/>
          </a:prstGeom>
          <a:noFill/>
        </p:spPr>
        <p:txBody>
          <a:bodyPr wrap="none" rtlCol="0">
            <a:spAutoFit/>
          </a:bodyPr>
          <a:lstStyle/>
          <a:p>
            <a:r>
              <a:rPr lang="en-GB" sz="1200" dirty="0" smtClean="0"/>
              <a:t>exists_in</a:t>
            </a:r>
            <a:endParaRPr lang="en-GB" sz="1200" dirty="0"/>
          </a:p>
        </p:txBody>
      </p:sp>
      <p:sp>
        <p:nvSpPr>
          <p:cNvPr id="38" name="Oval 37"/>
          <p:cNvSpPr/>
          <p:nvPr/>
        </p:nvSpPr>
        <p:spPr>
          <a:xfrm>
            <a:off x="4853861" y="29328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p:cNvSpPr/>
          <p:nvPr/>
        </p:nvSpPr>
        <p:spPr>
          <a:xfrm>
            <a:off x="4518562" y="2676009"/>
            <a:ext cx="1031244" cy="276999"/>
          </a:xfrm>
          <a:prstGeom prst="rect">
            <a:avLst/>
          </a:prstGeom>
        </p:spPr>
        <p:txBody>
          <a:bodyPr wrap="none">
            <a:spAutoFit/>
          </a:bodyPr>
          <a:lstStyle/>
          <a:p>
            <a:r>
              <a:rPr lang="en-GB" sz="1200" b="1" dirty="0" smtClean="0"/>
              <a:t>Alluring Goat</a:t>
            </a:r>
            <a:endParaRPr lang="en-GB" sz="1200" b="1" dirty="0"/>
          </a:p>
        </p:txBody>
      </p:sp>
      <p:cxnSp>
        <p:nvCxnSpPr>
          <p:cNvPr id="40" name="Straight Arrow Connector 39"/>
          <p:cNvCxnSpPr>
            <a:stCxn id="30" idx="5"/>
            <a:endCxn id="38" idx="2"/>
          </p:cNvCxnSpPr>
          <p:nvPr/>
        </p:nvCxnSpPr>
        <p:spPr>
          <a:xfrm>
            <a:off x="3885936" y="2372278"/>
            <a:ext cx="967925" cy="74039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242082">
            <a:off x="3894517" y="2703053"/>
            <a:ext cx="904928" cy="276999"/>
          </a:xfrm>
          <a:prstGeom prst="rect">
            <a:avLst/>
          </a:prstGeom>
          <a:noFill/>
        </p:spPr>
        <p:txBody>
          <a:bodyPr wrap="none" rtlCol="0">
            <a:spAutoFit/>
          </a:bodyPr>
          <a:lstStyle/>
          <a:p>
            <a:r>
              <a:rPr lang="en-GB" sz="1200" dirty="0" smtClean="0"/>
              <a:t>can_attract</a:t>
            </a:r>
            <a:endParaRPr lang="en-GB" sz="1200" dirty="0"/>
          </a:p>
        </p:txBody>
      </p:sp>
      <p:grpSp>
        <p:nvGrpSpPr>
          <p:cNvPr id="4" name="Group 41"/>
          <p:cNvGrpSpPr/>
          <p:nvPr/>
        </p:nvGrpSpPr>
        <p:grpSpPr>
          <a:xfrm>
            <a:off x="1074445" y="851229"/>
            <a:ext cx="1760867" cy="607665"/>
            <a:chOff x="4419625" y="2380010"/>
            <a:chExt cx="1760867" cy="607665"/>
          </a:xfrm>
        </p:grpSpPr>
        <p:sp>
          <p:nvSpPr>
            <p:cNvPr id="43" name="Oval 42"/>
            <p:cNvSpPr/>
            <p:nvPr/>
          </p:nvSpPr>
          <p:spPr>
            <a:xfrm>
              <a:off x="5120254" y="26280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p:cNvSpPr txBox="1"/>
            <p:nvPr/>
          </p:nvSpPr>
          <p:spPr>
            <a:xfrm>
              <a:off x="4419625" y="2380010"/>
              <a:ext cx="1760867" cy="276999"/>
            </a:xfrm>
            <a:prstGeom prst="rect">
              <a:avLst/>
            </a:prstGeom>
            <a:noFill/>
          </p:spPr>
          <p:txBody>
            <a:bodyPr wrap="none" rtlCol="0">
              <a:spAutoFit/>
            </a:bodyPr>
            <a:lstStyle/>
            <a:p>
              <a:r>
                <a:rPr lang="en-GB" sz="1200" b="1" dirty="0" smtClean="0"/>
                <a:t>Bigfoot Toenail Clippings</a:t>
              </a:r>
              <a:endParaRPr lang="en-GB" sz="1200" b="1" dirty="0"/>
            </a:p>
          </p:txBody>
        </p:sp>
      </p:grpSp>
      <p:cxnSp>
        <p:nvCxnSpPr>
          <p:cNvPr id="45" name="Straight Arrow Connector 44"/>
          <p:cNvCxnSpPr>
            <a:stCxn id="30" idx="1"/>
            <a:endCxn id="43" idx="5"/>
          </p:cNvCxnSpPr>
          <p:nvPr/>
        </p:nvCxnSpPr>
        <p:spPr>
          <a:xfrm flipH="1" flipV="1">
            <a:off x="2082019" y="1406231"/>
            <a:ext cx="1273625" cy="4357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40085" y="1926392"/>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p:cNvSpPr/>
          <p:nvPr/>
        </p:nvSpPr>
        <p:spPr>
          <a:xfrm>
            <a:off x="4778912" y="1669534"/>
            <a:ext cx="1281954" cy="276999"/>
          </a:xfrm>
          <a:prstGeom prst="rect">
            <a:avLst/>
          </a:prstGeom>
        </p:spPr>
        <p:txBody>
          <a:bodyPr wrap="none">
            <a:spAutoFit/>
          </a:bodyPr>
          <a:lstStyle/>
          <a:p>
            <a:r>
              <a:rPr lang="en-GB" sz="1200" b="1" dirty="0" smtClean="0"/>
              <a:t>Musket-teer Trap</a:t>
            </a:r>
            <a:endParaRPr lang="en-GB" sz="1200" b="1" dirty="0"/>
          </a:p>
        </p:txBody>
      </p:sp>
      <p:cxnSp>
        <p:nvCxnSpPr>
          <p:cNvPr id="49" name="Straight Arrow Connector 48"/>
          <p:cNvCxnSpPr>
            <a:stCxn id="30" idx="6"/>
            <a:endCxn id="47" idx="2"/>
          </p:cNvCxnSpPr>
          <p:nvPr/>
        </p:nvCxnSpPr>
        <p:spPr>
          <a:xfrm flipV="1">
            <a:off x="3995763" y="2106196"/>
            <a:ext cx="1244322" cy="936"/>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059021">
            <a:off x="2490193" y="1391937"/>
            <a:ext cx="503664" cy="276999"/>
          </a:xfrm>
          <a:prstGeom prst="rect">
            <a:avLst/>
          </a:prstGeom>
          <a:noFill/>
        </p:spPr>
        <p:txBody>
          <a:bodyPr wrap="none" rtlCol="0">
            <a:spAutoFit/>
          </a:bodyPr>
          <a:lstStyle/>
          <a:p>
            <a:r>
              <a:rPr lang="en-GB" sz="1200" dirty="0" smtClean="0"/>
              <a:t>loots</a:t>
            </a:r>
            <a:endParaRPr lang="en-GB" sz="1200" dirty="0"/>
          </a:p>
        </p:txBody>
      </p:sp>
      <p:sp>
        <p:nvSpPr>
          <p:cNvPr id="51" name="TextBox 50"/>
          <p:cNvSpPr txBox="1"/>
          <p:nvPr/>
        </p:nvSpPr>
        <p:spPr>
          <a:xfrm>
            <a:off x="4174022" y="2049015"/>
            <a:ext cx="819007" cy="276999"/>
          </a:xfrm>
          <a:prstGeom prst="rect">
            <a:avLst/>
          </a:prstGeom>
          <a:noFill/>
        </p:spPr>
        <p:txBody>
          <a:bodyPr wrap="none" rtlCol="0">
            <a:spAutoFit/>
          </a:bodyPr>
          <a:lstStyle/>
          <a:p>
            <a:r>
              <a:rPr lang="en-GB" sz="1200" dirty="0" smtClean="0"/>
              <a:t>can_catch</a:t>
            </a:r>
            <a:endParaRPr lang="en-GB" sz="1200" dirty="0"/>
          </a:p>
        </p:txBody>
      </p:sp>
      <p:grpSp>
        <p:nvGrpSpPr>
          <p:cNvPr id="5" name="Group 51"/>
          <p:cNvGrpSpPr/>
          <p:nvPr/>
        </p:nvGrpSpPr>
        <p:grpSpPr>
          <a:xfrm>
            <a:off x="1289587" y="2457868"/>
            <a:ext cx="866519" cy="594241"/>
            <a:chOff x="2737387" y="2244209"/>
            <a:chExt cx="866519" cy="594241"/>
          </a:xfrm>
        </p:grpSpPr>
        <p:sp>
          <p:nvSpPr>
            <p:cNvPr id="53" name="Oval 52"/>
            <p:cNvSpPr/>
            <p:nvPr/>
          </p:nvSpPr>
          <p:spPr>
            <a:xfrm>
              <a:off x="2971086" y="2478842"/>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p:cNvSpPr/>
            <p:nvPr/>
          </p:nvSpPr>
          <p:spPr>
            <a:xfrm>
              <a:off x="2737387" y="2244209"/>
              <a:ext cx="866519" cy="276999"/>
            </a:xfrm>
            <a:prstGeom prst="rect">
              <a:avLst/>
            </a:prstGeom>
          </p:spPr>
          <p:txBody>
            <a:bodyPr wrap="none">
              <a:spAutoFit/>
            </a:bodyPr>
            <a:lstStyle/>
            <a:p>
              <a:r>
                <a:rPr lang="en-GB" sz="1200" b="1" dirty="0" smtClean="0"/>
                <a:t>Omar Lake</a:t>
              </a:r>
              <a:endParaRPr lang="en-GB" sz="1200" b="1" dirty="0"/>
            </a:p>
          </p:txBody>
        </p:sp>
      </p:grpSp>
      <p:cxnSp>
        <p:nvCxnSpPr>
          <p:cNvPr id="55" name="Straight Arrow Connector 54"/>
          <p:cNvCxnSpPr>
            <a:stCxn id="30" idx="3"/>
            <a:endCxn id="53" idx="6"/>
          </p:cNvCxnSpPr>
          <p:nvPr/>
        </p:nvCxnSpPr>
        <p:spPr>
          <a:xfrm flipH="1">
            <a:off x="1882894" y="2372278"/>
            <a:ext cx="1472750" cy="5000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0449106">
            <a:off x="2341904" y="2557152"/>
            <a:ext cx="725648" cy="276999"/>
          </a:xfrm>
          <a:prstGeom prst="rect">
            <a:avLst/>
          </a:prstGeom>
          <a:noFill/>
        </p:spPr>
        <p:txBody>
          <a:bodyPr wrap="none" rtlCol="0">
            <a:spAutoFit/>
          </a:bodyPr>
          <a:lstStyle/>
          <a:p>
            <a:r>
              <a:rPr lang="en-GB" sz="1200" dirty="0" smtClean="0"/>
              <a:t>exists_in</a:t>
            </a:r>
            <a:endParaRPr lang="en-GB" sz="1200" dirty="0"/>
          </a:p>
        </p:txBody>
      </p:sp>
      <p:grpSp>
        <p:nvGrpSpPr>
          <p:cNvPr id="6" name="Group 56"/>
          <p:cNvGrpSpPr/>
          <p:nvPr/>
        </p:nvGrpSpPr>
        <p:grpSpPr>
          <a:xfrm>
            <a:off x="6798987" y="1268760"/>
            <a:ext cx="566309" cy="607665"/>
            <a:chOff x="7129187" y="1687860"/>
            <a:chExt cx="566309" cy="607665"/>
          </a:xfrm>
        </p:grpSpPr>
        <p:sp>
          <p:nvSpPr>
            <p:cNvPr id="58" name="Oval 57"/>
            <p:cNvSpPr/>
            <p:nvPr/>
          </p:nvSpPr>
          <p:spPr>
            <a:xfrm>
              <a:off x="7229130" y="193591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p:cNvSpPr txBox="1"/>
            <p:nvPr/>
          </p:nvSpPr>
          <p:spPr>
            <a:xfrm>
              <a:off x="7129187" y="1687860"/>
              <a:ext cx="566309" cy="276999"/>
            </a:xfrm>
            <a:prstGeom prst="rect">
              <a:avLst/>
            </a:prstGeom>
            <a:noFill/>
          </p:spPr>
          <p:txBody>
            <a:bodyPr wrap="none" rtlCol="0">
              <a:spAutoFit/>
            </a:bodyPr>
            <a:lstStyle/>
            <a:p>
              <a:r>
                <a:rPr lang="en-GB" sz="1200" b="1" dirty="0" smtClean="0"/>
                <a:t>Yowie</a:t>
              </a:r>
              <a:endParaRPr lang="en-GB" sz="1200" b="1" dirty="0"/>
            </a:p>
          </p:txBody>
        </p:sp>
      </p:grpSp>
      <p:sp>
        <p:nvSpPr>
          <p:cNvPr id="60" name="Oval 59"/>
          <p:cNvSpPr/>
          <p:nvPr/>
        </p:nvSpPr>
        <p:spPr>
          <a:xfrm>
            <a:off x="7130937" y="22407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p:cNvSpPr txBox="1"/>
          <p:nvPr/>
        </p:nvSpPr>
        <p:spPr>
          <a:xfrm>
            <a:off x="7103787" y="1992660"/>
            <a:ext cx="419795" cy="276999"/>
          </a:xfrm>
          <a:prstGeom prst="rect">
            <a:avLst/>
          </a:prstGeom>
          <a:noFill/>
        </p:spPr>
        <p:txBody>
          <a:bodyPr wrap="none" rtlCol="0">
            <a:spAutoFit/>
          </a:bodyPr>
          <a:lstStyle/>
          <a:p>
            <a:r>
              <a:rPr lang="en-GB" sz="1200" b="1" dirty="0" smtClean="0"/>
              <a:t>Yeti</a:t>
            </a:r>
            <a:endParaRPr lang="en-GB" sz="1200" b="1" dirty="0"/>
          </a:p>
        </p:txBody>
      </p:sp>
      <p:cxnSp>
        <p:nvCxnSpPr>
          <p:cNvPr id="62" name="Straight Arrow Connector 61"/>
          <p:cNvCxnSpPr>
            <a:stCxn id="58" idx="2"/>
            <a:endCxn id="47" idx="7"/>
          </p:cNvCxnSpPr>
          <p:nvPr/>
        </p:nvCxnSpPr>
        <p:spPr>
          <a:xfrm flipH="1">
            <a:off x="5547030" y="1696621"/>
            <a:ext cx="1351900" cy="28243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0" idx="2"/>
            <a:endCxn id="47" idx="5"/>
          </p:cNvCxnSpPr>
          <p:nvPr/>
        </p:nvCxnSpPr>
        <p:spPr>
          <a:xfrm flipH="1" flipV="1">
            <a:off x="5547030" y="2233337"/>
            <a:ext cx="1583907" cy="18718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869856">
            <a:off x="5890111" y="1764060"/>
            <a:ext cx="819007" cy="276999"/>
          </a:xfrm>
          <a:prstGeom prst="rect">
            <a:avLst/>
          </a:prstGeom>
          <a:noFill/>
        </p:spPr>
        <p:txBody>
          <a:bodyPr wrap="none" rtlCol="0">
            <a:spAutoFit/>
          </a:bodyPr>
          <a:lstStyle/>
          <a:p>
            <a:r>
              <a:rPr lang="en-GB" sz="1200" dirty="0" smtClean="0"/>
              <a:t>can_catch</a:t>
            </a:r>
            <a:endParaRPr lang="en-GB" sz="1200" dirty="0"/>
          </a:p>
        </p:txBody>
      </p:sp>
      <p:sp>
        <p:nvSpPr>
          <p:cNvPr id="65" name="TextBox 64"/>
          <p:cNvSpPr txBox="1"/>
          <p:nvPr/>
        </p:nvSpPr>
        <p:spPr>
          <a:xfrm rot="407347">
            <a:off x="5969486" y="2075210"/>
            <a:ext cx="819007" cy="276999"/>
          </a:xfrm>
          <a:prstGeom prst="rect">
            <a:avLst/>
          </a:prstGeom>
          <a:noFill/>
        </p:spPr>
        <p:txBody>
          <a:bodyPr wrap="none" rtlCol="0">
            <a:spAutoFit/>
          </a:bodyPr>
          <a:lstStyle/>
          <a:p>
            <a:r>
              <a:rPr lang="en-GB" sz="1200" dirty="0" smtClean="0"/>
              <a:t>can_catch</a:t>
            </a:r>
            <a:endParaRPr lang="en-GB" sz="1200" dirty="0"/>
          </a:p>
        </p:txBody>
      </p:sp>
      <p:sp>
        <p:nvSpPr>
          <p:cNvPr id="67" name="Oval 66"/>
          <p:cNvSpPr/>
          <p:nvPr/>
        </p:nvSpPr>
        <p:spPr>
          <a:xfrm>
            <a:off x="6326672" y="28376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p:cNvSpPr/>
          <p:nvPr/>
        </p:nvSpPr>
        <p:spPr>
          <a:xfrm>
            <a:off x="5671087" y="2580759"/>
            <a:ext cx="1670778" cy="276999"/>
          </a:xfrm>
          <a:prstGeom prst="rect">
            <a:avLst/>
          </a:prstGeom>
        </p:spPr>
        <p:txBody>
          <a:bodyPr wrap="none">
            <a:spAutoFit/>
          </a:bodyPr>
          <a:lstStyle/>
          <a:p>
            <a:r>
              <a:rPr lang="en-GB" sz="1200" b="1" dirty="0" smtClean="0"/>
              <a:t>Apprentice’s Workshop</a:t>
            </a:r>
            <a:endParaRPr lang="en-GB" sz="1200" b="1" dirty="0"/>
          </a:p>
        </p:txBody>
      </p:sp>
      <p:cxnSp>
        <p:nvCxnSpPr>
          <p:cNvPr id="69" name="Straight Arrow Connector 68"/>
          <p:cNvCxnSpPr>
            <a:stCxn id="87" idx="7"/>
            <a:endCxn id="67" idx="3"/>
          </p:cNvCxnSpPr>
          <p:nvPr/>
        </p:nvCxnSpPr>
        <p:spPr>
          <a:xfrm flipV="1">
            <a:off x="5457710" y="3144562"/>
            <a:ext cx="921625" cy="126336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377999">
            <a:off x="5686591" y="3538883"/>
            <a:ext cx="819648" cy="276999"/>
          </a:xfrm>
          <a:prstGeom prst="rect">
            <a:avLst/>
          </a:prstGeom>
          <a:noFill/>
        </p:spPr>
        <p:txBody>
          <a:bodyPr wrap="none" rtlCol="0">
            <a:spAutoFit/>
          </a:bodyPr>
          <a:lstStyle/>
          <a:p>
            <a:r>
              <a:rPr lang="en-GB" sz="1200" dirty="0" smtClean="0"/>
              <a:t>can_make</a:t>
            </a:r>
            <a:endParaRPr lang="en-GB" sz="1200" dirty="0"/>
          </a:p>
        </p:txBody>
      </p:sp>
      <p:sp>
        <p:nvSpPr>
          <p:cNvPr id="72" name="Oval 71"/>
          <p:cNvSpPr/>
          <p:nvPr/>
        </p:nvSpPr>
        <p:spPr>
          <a:xfrm>
            <a:off x="3611279" y="42346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p:cNvSpPr/>
          <p:nvPr/>
        </p:nvSpPr>
        <p:spPr>
          <a:xfrm>
            <a:off x="3544766" y="3977759"/>
            <a:ext cx="492635" cy="276999"/>
          </a:xfrm>
          <a:prstGeom prst="rect">
            <a:avLst/>
          </a:prstGeom>
        </p:spPr>
        <p:txBody>
          <a:bodyPr wrap="none">
            <a:spAutoFit/>
          </a:bodyPr>
          <a:lstStyle/>
          <a:p>
            <a:r>
              <a:rPr lang="en-GB" sz="1200" b="1" dirty="0" smtClean="0"/>
              <a:t>Goat</a:t>
            </a:r>
            <a:endParaRPr lang="en-GB" sz="1200" b="1" dirty="0"/>
          </a:p>
        </p:txBody>
      </p:sp>
      <p:sp>
        <p:nvSpPr>
          <p:cNvPr id="75" name="Oval 74"/>
          <p:cNvSpPr/>
          <p:nvPr/>
        </p:nvSpPr>
        <p:spPr>
          <a:xfrm>
            <a:off x="6711377" y="44060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p:cNvSpPr/>
          <p:nvPr/>
        </p:nvSpPr>
        <p:spPr>
          <a:xfrm>
            <a:off x="6592766" y="4149209"/>
            <a:ext cx="596830" cy="276999"/>
          </a:xfrm>
          <a:prstGeom prst="rect">
            <a:avLst/>
          </a:prstGeom>
        </p:spPr>
        <p:txBody>
          <a:bodyPr wrap="none">
            <a:spAutoFit/>
          </a:bodyPr>
          <a:lstStyle/>
          <a:p>
            <a:r>
              <a:rPr lang="en-GB" sz="1200" b="1" dirty="0" smtClean="0"/>
              <a:t>Honey</a:t>
            </a:r>
            <a:endParaRPr lang="en-GB" sz="1200" b="1" dirty="0"/>
          </a:p>
        </p:txBody>
      </p:sp>
      <p:sp>
        <p:nvSpPr>
          <p:cNvPr id="78" name="Oval 77"/>
          <p:cNvSpPr/>
          <p:nvPr/>
        </p:nvSpPr>
        <p:spPr>
          <a:xfrm>
            <a:off x="8152827" y="35170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p:cNvSpPr/>
          <p:nvPr/>
        </p:nvSpPr>
        <p:spPr>
          <a:xfrm>
            <a:off x="8034216" y="3260209"/>
            <a:ext cx="663451" cy="276999"/>
          </a:xfrm>
          <a:prstGeom prst="rect">
            <a:avLst/>
          </a:prstGeom>
        </p:spPr>
        <p:txBody>
          <a:bodyPr wrap="none">
            <a:spAutoFit/>
          </a:bodyPr>
          <a:lstStyle/>
          <a:p>
            <a:r>
              <a:rPr lang="en-GB" sz="1200" b="1" dirty="0" smtClean="0"/>
              <a:t>Yeti Fur</a:t>
            </a:r>
            <a:endParaRPr lang="en-GB" sz="1200" b="1" dirty="0"/>
          </a:p>
        </p:txBody>
      </p:sp>
      <p:cxnSp>
        <p:nvCxnSpPr>
          <p:cNvPr id="80" name="Straight Arrow Connector 79"/>
          <p:cNvCxnSpPr>
            <a:stCxn id="78" idx="1"/>
            <a:endCxn id="60" idx="4"/>
          </p:cNvCxnSpPr>
          <p:nvPr/>
        </p:nvCxnSpPr>
        <p:spPr>
          <a:xfrm flipH="1" flipV="1">
            <a:off x="7310741" y="2600325"/>
            <a:ext cx="894749" cy="969405"/>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8" idx="2"/>
            <a:endCxn id="87" idx="7"/>
          </p:cNvCxnSpPr>
          <p:nvPr/>
        </p:nvCxnSpPr>
        <p:spPr>
          <a:xfrm flipH="1">
            <a:off x="5457710" y="3696871"/>
            <a:ext cx="2695117" cy="7110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20726012">
            <a:off x="6491006" y="3780183"/>
            <a:ext cx="696729" cy="276999"/>
          </a:xfrm>
          <a:prstGeom prst="rect">
            <a:avLst/>
          </a:prstGeom>
          <a:noFill/>
        </p:spPr>
        <p:txBody>
          <a:bodyPr wrap="none" rtlCol="0">
            <a:spAutoFit/>
          </a:bodyPr>
          <a:lstStyle/>
          <a:p>
            <a:r>
              <a:rPr lang="en-GB" sz="1200" dirty="0" smtClean="0"/>
              <a:t>requires</a:t>
            </a:r>
            <a:endParaRPr lang="en-GB" sz="1200" dirty="0"/>
          </a:p>
        </p:txBody>
      </p:sp>
      <p:sp>
        <p:nvSpPr>
          <p:cNvPr id="83" name="TextBox 82"/>
          <p:cNvSpPr txBox="1"/>
          <p:nvPr/>
        </p:nvSpPr>
        <p:spPr>
          <a:xfrm rot="2862933">
            <a:off x="7540030" y="2821337"/>
            <a:ext cx="503664" cy="276999"/>
          </a:xfrm>
          <a:prstGeom prst="rect">
            <a:avLst/>
          </a:prstGeom>
          <a:noFill/>
        </p:spPr>
        <p:txBody>
          <a:bodyPr wrap="none" rtlCol="0">
            <a:spAutoFit/>
          </a:bodyPr>
          <a:lstStyle/>
          <a:p>
            <a:r>
              <a:rPr lang="en-GB" sz="1200" dirty="0" smtClean="0"/>
              <a:t>loots</a:t>
            </a:r>
            <a:endParaRPr lang="en-GB" sz="1200" dirty="0"/>
          </a:p>
        </p:txBody>
      </p:sp>
      <p:cxnSp>
        <p:nvCxnSpPr>
          <p:cNvPr id="84" name="Straight Arrow Connector 83"/>
          <p:cNvCxnSpPr>
            <a:stCxn id="38" idx="4"/>
            <a:endCxn id="88" idx="2"/>
          </p:cNvCxnSpPr>
          <p:nvPr/>
        </p:nvCxnSpPr>
        <p:spPr>
          <a:xfrm>
            <a:off x="5033665" y="3292475"/>
            <a:ext cx="296904" cy="108293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15269465">
            <a:off x="4756023" y="3618259"/>
            <a:ext cx="585288" cy="276999"/>
          </a:xfrm>
          <a:prstGeom prst="rect">
            <a:avLst/>
          </a:prstGeom>
          <a:noFill/>
        </p:spPr>
        <p:txBody>
          <a:bodyPr wrap="none" rtlCol="0">
            <a:spAutoFit/>
          </a:bodyPr>
          <a:lstStyle/>
          <a:p>
            <a:r>
              <a:rPr lang="en-GB" sz="1200" dirty="0" smtClean="0"/>
              <a:t>makes</a:t>
            </a:r>
            <a:endParaRPr lang="en-GB" sz="1200" dirty="0"/>
          </a:p>
        </p:txBody>
      </p:sp>
      <p:sp>
        <p:nvSpPr>
          <p:cNvPr id="87" name="Oval 86"/>
          <p:cNvSpPr/>
          <p:nvPr/>
        </p:nvSpPr>
        <p:spPr>
          <a:xfrm>
            <a:off x="5150765" y="43552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p:cNvSpPr/>
          <p:nvPr/>
        </p:nvSpPr>
        <p:spPr>
          <a:xfrm>
            <a:off x="4585237" y="4098409"/>
            <a:ext cx="1490664" cy="276999"/>
          </a:xfrm>
          <a:prstGeom prst="rect">
            <a:avLst/>
          </a:prstGeom>
        </p:spPr>
        <p:txBody>
          <a:bodyPr wrap="none">
            <a:spAutoFit/>
          </a:bodyPr>
          <a:lstStyle/>
          <a:p>
            <a:r>
              <a:rPr lang="en-GB" sz="1200" b="1" dirty="0" smtClean="0"/>
              <a:t>Alluring Goat Recipe</a:t>
            </a:r>
            <a:endParaRPr lang="en-GB" sz="1200" b="1" dirty="0"/>
          </a:p>
        </p:txBody>
      </p:sp>
      <p:cxnSp>
        <p:nvCxnSpPr>
          <p:cNvPr id="89" name="Straight Arrow Connector 88"/>
          <p:cNvCxnSpPr>
            <a:stCxn id="72" idx="6"/>
            <a:endCxn id="87" idx="2"/>
          </p:cNvCxnSpPr>
          <p:nvPr/>
        </p:nvCxnSpPr>
        <p:spPr>
          <a:xfrm>
            <a:off x="3970887" y="4414421"/>
            <a:ext cx="1179878" cy="12065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381740">
            <a:off x="4217705" y="4427884"/>
            <a:ext cx="696729" cy="276999"/>
          </a:xfrm>
          <a:prstGeom prst="rect">
            <a:avLst/>
          </a:prstGeom>
          <a:noFill/>
        </p:spPr>
        <p:txBody>
          <a:bodyPr wrap="none" rtlCol="0">
            <a:spAutoFit/>
          </a:bodyPr>
          <a:lstStyle/>
          <a:p>
            <a:r>
              <a:rPr lang="en-GB" sz="1200" dirty="0" smtClean="0"/>
              <a:t>requires</a:t>
            </a:r>
            <a:endParaRPr lang="en-GB" sz="1200" dirty="0"/>
          </a:p>
        </p:txBody>
      </p:sp>
      <p:cxnSp>
        <p:nvCxnSpPr>
          <p:cNvPr id="91" name="Straight Arrow Connector 90"/>
          <p:cNvCxnSpPr>
            <a:stCxn id="75" idx="2"/>
            <a:endCxn id="87" idx="6"/>
          </p:cNvCxnSpPr>
          <p:nvPr/>
        </p:nvCxnSpPr>
        <p:spPr>
          <a:xfrm flipH="1" flipV="1">
            <a:off x="5510373" y="4535071"/>
            <a:ext cx="1201004" cy="508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76003">
            <a:off x="5671855" y="4516783"/>
            <a:ext cx="696729" cy="276999"/>
          </a:xfrm>
          <a:prstGeom prst="rect">
            <a:avLst/>
          </a:prstGeom>
          <a:noFill/>
        </p:spPr>
        <p:txBody>
          <a:bodyPr wrap="none" rtlCol="0">
            <a:spAutoFit/>
          </a:bodyPr>
          <a:lstStyle/>
          <a:p>
            <a:r>
              <a:rPr lang="en-GB" sz="1200" dirty="0" smtClean="0"/>
              <a:t>requires</a:t>
            </a:r>
            <a:endParaRPr lang="en-GB" sz="1200" dirty="0"/>
          </a:p>
        </p:txBody>
      </p:sp>
      <p:grpSp>
        <p:nvGrpSpPr>
          <p:cNvPr id="7" name="Group 92"/>
          <p:cNvGrpSpPr/>
          <p:nvPr/>
        </p:nvGrpSpPr>
        <p:grpSpPr>
          <a:xfrm>
            <a:off x="8008816" y="3946009"/>
            <a:ext cx="743473" cy="616466"/>
            <a:chOff x="7684966" y="4847709"/>
            <a:chExt cx="743473" cy="616466"/>
          </a:xfrm>
        </p:grpSpPr>
        <p:sp>
          <p:nvSpPr>
            <p:cNvPr id="94" name="Oval 93"/>
            <p:cNvSpPr/>
            <p:nvPr/>
          </p:nvSpPr>
          <p:spPr>
            <a:xfrm>
              <a:off x="7876898" y="5104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p:cNvSpPr/>
            <p:nvPr/>
          </p:nvSpPr>
          <p:spPr>
            <a:xfrm>
              <a:off x="7684966" y="4847709"/>
              <a:ext cx="743473" cy="276999"/>
            </a:xfrm>
            <a:prstGeom prst="rect">
              <a:avLst/>
            </a:prstGeom>
          </p:spPr>
          <p:txBody>
            <a:bodyPr wrap="none">
              <a:spAutoFit/>
            </a:bodyPr>
            <a:lstStyle/>
            <a:p>
              <a:r>
                <a:rPr lang="en-GB" sz="1200" b="1" dirty="0" smtClean="0"/>
                <a:t>Beeswax</a:t>
              </a:r>
              <a:endParaRPr lang="en-GB" sz="1200" b="1" dirty="0"/>
            </a:p>
          </p:txBody>
        </p:sp>
      </p:grpSp>
      <p:sp>
        <p:nvSpPr>
          <p:cNvPr id="96" name="TextBox 95"/>
          <p:cNvSpPr txBox="1"/>
          <p:nvPr/>
        </p:nvSpPr>
        <p:spPr>
          <a:xfrm rot="21041963">
            <a:off x="7413029" y="4224687"/>
            <a:ext cx="503664" cy="276999"/>
          </a:xfrm>
          <a:prstGeom prst="rect">
            <a:avLst/>
          </a:prstGeom>
          <a:noFill/>
        </p:spPr>
        <p:txBody>
          <a:bodyPr wrap="none" rtlCol="0">
            <a:spAutoFit/>
          </a:bodyPr>
          <a:lstStyle/>
          <a:p>
            <a:r>
              <a:rPr lang="en-GB" sz="1200" dirty="0" smtClean="0"/>
              <a:t>loots</a:t>
            </a:r>
            <a:endParaRPr lang="en-GB" sz="1200" dirty="0"/>
          </a:p>
        </p:txBody>
      </p:sp>
      <p:cxnSp>
        <p:nvCxnSpPr>
          <p:cNvPr id="97" name="Straight Arrow Connector 96"/>
          <p:cNvCxnSpPr>
            <a:stCxn id="94" idx="2"/>
            <a:endCxn id="75" idx="6"/>
          </p:cNvCxnSpPr>
          <p:nvPr/>
        </p:nvCxnSpPr>
        <p:spPr>
          <a:xfrm flipH="1">
            <a:off x="7070985" y="4382671"/>
            <a:ext cx="1129763" cy="2032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8080098" y="492676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p:cNvSpPr/>
          <p:nvPr/>
        </p:nvSpPr>
        <p:spPr>
          <a:xfrm>
            <a:off x="7888166" y="4669909"/>
            <a:ext cx="744306" cy="276999"/>
          </a:xfrm>
          <a:prstGeom prst="rect">
            <a:avLst/>
          </a:prstGeom>
        </p:spPr>
        <p:txBody>
          <a:bodyPr wrap="none">
            <a:spAutoFit/>
          </a:bodyPr>
          <a:lstStyle/>
          <a:p>
            <a:r>
              <a:rPr lang="en-GB" sz="1200" b="1" dirty="0" smtClean="0"/>
              <a:t>Bee Hive</a:t>
            </a:r>
            <a:endParaRPr lang="en-GB" sz="1200" b="1" dirty="0"/>
          </a:p>
        </p:txBody>
      </p:sp>
      <p:cxnSp>
        <p:nvCxnSpPr>
          <p:cNvPr id="101" name="Straight Arrow Connector 100"/>
          <p:cNvCxnSpPr>
            <a:stCxn id="75" idx="5"/>
            <a:endCxn id="99" idx="2"/>
          </p:cNvCxnSpPr>
          <p:nvPr/>
        </p:nvCxnSpPr>
        <p:spPr>
          <a:xfrm>
            <a:off x="7018322" y="4713012"/>
            <a:ext cx="1061776" cy="393559"/>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232143">
            <a:off x="7266085" y="4688237"/>
            <a:ext cx="708656" cy="276999"/>
          </a:xfrm>
          <a:prstGeom prst="rect">
            <a:avLst/>
          </a:prstGeom>
          <a:noFill/>
        </p:spPr>
        <p:txBody>
          <a:bodyPr wrap="none" rtlCol="0">
            <a:spAutoFit/>
          </a:bodyPr>
          <a:lstStyle/>
          <a:p>
            <a:r>
              <a:rPr lang="en-GB" sz="1200" dirty="0" smtClean="0"/>
              <a:t>harvests</a:t>
            </a:r>
            <a:endParaRPr lang="en-GB" sz="1200" dirty="0"/>
          </a:p>
        </p:txBody>
      </p:sp>
      <p:sp>
        <p:nvSpPr>
          <p:cNvPr id="104" name="Oval 103"/>
          <p:cNvSpPr/>
          <p:nvPr/>
        </p:nvSpPr>
        <p:spPr>
          <a:xfrm>
            <a:off x="2143585" y="3790117"/>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p:cNvSpPr/>
          <p:nvPr/>
        </p:nvSpPr>
        <p:spPr>
          <a:xfrm>
            <a:off x="1658816" y="3533259"/>
            <a:ext cx="1329146" cy="276999"/>
          </a:xfrm>
          <a:prstGeom prst="rect">
            <a:avLst/>
          </a:prstGeom>
        </p:spPr>
        <p:txBody>
          <a:bodyPr wrap="none">
            <a:spAutoFit/>
          </a:bodyPr>
          <a:lstStyle/>
          <a:p>
            <a:r>
              <a:rPr lang="en-GB" sz="1200" b="1" dirty="0" smtClean="0"/>
              <a:t>McDonald’s Farm</a:t>
            </a:r>
            <a:endParaRPr lang="en-GB" sz="1200" b="1" dirty="0"/>
          </a:p>
        </p:txBody>
      </p:sp>
      <p:cxnSp>
        <p:nvCxnSpPr>
          <p:cNvPr id="106" name="Straight Arrow Connector 105"/>
          <p:cNvCxnSpPr>
            <a:stCxn id="72" idx="2"/>
            <a:endCxn id="104" idx="6"/>
          </p:cNvCxnSpPr>
          <p:nvPr/>
        </p:nvCxnSpPr>
        <p:spPr>
          <a:xfrm flipH="1" flipV="1">
            <a:off x="2503193" y="3969921"/>
            <a:ext cx="1108086" cy="4445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rot="1339973">
            <a:off x="2713484" y="4097685"/>
            <a:ext cx="453970" cy="276999"/>
          </a:xfrm>
          <a:prstGeom prst="rect">
            <a:avLst/>
          </a:prstGeom>
          <a:noFill/>
        </p:spPr>
        <p:txBody>
          <a:bodyPr wrap="none" rtlCol="0">
            <a:spAutoFit/>
          </a:bodyPr>
          <a:lstStyle/>
          <a:p>
            <a:r>
              <a:rPr lang="en-GB" sz="1200" dirty="0" smtClean="0"/>
              <a:t>sells</a:t>
            </a:r>
            <a:endParaRPr lang="en-GB" sz="1200" dirty="0"/>
          </a:p>
        </p:txBody>
      </p:sp>
      <p:sp>
        <p:nvSpPr>
          <p:cNvPr id="108" name="Arc 107"/>
          <p:cNvSpPr/>
          <p:nvPr/>
        </p:nvSpPr>
        <p:spPr>
          <a:xfrm rot="4500000">
            <a:off x="3556002" y="4419600"/>
            <a:ext cx="482600" cy="482600"/>
          </a:xfrm>
          <a:prstGeom prst="arc">
            <a:avLst>
              <a:gd name="adj1" fmla="val 14323981"/>
              <a:gd name="adj2" fmla="val 894038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9" name="TextBox 108"/>
          <p:cNvSpPr txBox="1"/>
          <p:nvPr/>
        </p:nvSpPr>
        <p:spPr>
          <a:xfrm>
            <a:off x="3552229" y="4834288"/>
            <a:ext cx="503664" cy="276999"/>
          </a:xfrm>
          <a:prstGeom prst="rect">
            <a:avLst/>
          </a:prstGeom>
          <a:noFill/>
        </p:spPr>
        <p:txBody>
          <a:bodyPr wrap="none" rtlCol="0">
            <a:spAutoFit/>
          </a:bodyPr>
          <a:lstStyle/>
          <a:p>
            <a:r>
              <a:rPr lang="en-GB" sz="1200" dirty="0" smtClean="0"/>
              <a:t>loots</a:t>
            </a:r>
            <a:endParaRPr lang="en-GB" sz="1200" dirty="0"/>
          </a:p>
        </p:txBody>
      </p:sp>
      <p:grpSp>
        <p:nvGrpSpPr>
          <p:cNvPr id="9" name="Group 109"/>
          <p:cNvGrpSpPr/>
          <p:nvPr/>
        </p:nvGrpSpPr>
        <p:grpSpPr>
          <a:xfrm>
            <a:off x="1735016" y="4371459"/>
            <a:ext cx="909673" cy="616466"/>
            <a:chOff x="3519366" y="3222109"/>
            <a:chExt cx="909673" cy="616466"/>
          </a:xfrm>
        </p:grpSpPr>
        <p:sp>
          <p:nvSpPr>
            <p:cNvPr id="111" name="Oval 110"/>
            <p:cNvSpPr/>
            <p:nvPr/>
          </p:nvSpPr>
          <p:spPr>
            <a:xfrm>
              <a:off x="3794398" y="34789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Rectangle 111"/>
            <p:cNvSpPr/>
            <p:nvPr/>
          </p:nvSpPr>
          <p:spPr>
            <a:xfrm>
              <a:off x="3519366" y="3222109"/>
              <a:ext cx="909673" cy="276999"/>
            </a:xfrm>
            <a:prstGeom prst="rect">
              <a:avLst/>
            </a:prstGeom>
          </p:spPr>
          <p:txBody>
            <a:bodyPr wrap="none">
              <a:spAutoFit/>
            </a:bodyPr>
            <a:lstStyle/>
            <a:p>
              <a:r>
                <a:rPr lang="en-GB" sz="1200" b="1" dirty="0" smtClean="0"/>
                <a:t>Goat’s Milk</a:t>
              </a:r>
              <a:endParaRPr lang="en-GB" sz="1200" b="1" dirty="0"/>
            </a:p>
          </p:txBody>
        </p:sp>
      </p:grpSp>
      <p:cxnSp>
        <p:nvCxnSpPr>
          <p:cNvPr id="113" name="Straight Arrow Connector 112"/>
          <p:cNvCxnSpPr>
            <a:stCxn id="111" idx="6"/>
            <a:endCxn id="72" idx="2"/>
          </p:cNvCxnSpPr>
          <p:nvPr/>
        </p:nvCxnSpPr>
        <p:spPr>
          <a:xfrm flipV="1">
            <a:off x="2369656" y="4414421"/>
            <a:ext cx="1241623" cy="393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rot="20479917">
            <a:off x="2687743" y="4554885"/>
            <a:ext cx="708656" cy="276999"/>
          </a:xfrm>
          <a:prstGeom prst="rect">
            <a:avLst/>
          </a:prstGeom>
          <a:noFill/>
        </p:spPr>
        <p:txBody>
          <a:bodyPr wrap="none" rtlCol="0">
            <a:spAutoFit/>
          </a:bodyPr>
          <a:lstStyle/>
          <a:p>
            <a:r>
              <a:rPr lang="en-GB" sz="1200" dirty="0" smtClean="0"/>
              <a:t>harvests</a:t>
            </a:r>
            <a:endParaRPr lang="en-GB" sz="1200" dirty="0"/>
          </a:p>
        </p:txBody>
      </p:sp>
      <p:sp>
        <p:nvSpPr>
          <p:cNvPr id="116" name="Oval 115"/>
          <p:cNvSpPr/>
          <p:nvPr/>
        </p:nvSpPr>
        <p:spPr>
          <a:xfrm>
            <a:off x="579768" y="3602792"/>
            <a:ext cx="359608" cy="359608"/>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p:cNvSpPr/>
          <p:nvPr/>
        </p:nvSpPr>
        <p:spPr>
          <a:xfrm>
            <a:off x="425987" y="3368159"/>
            <a:ext cx="667170" cy="276999"/>
          </a:xfrm>
          <a:prstGeom prst="rect">
            <a:avLst/>
          </a:prstGeom>
        </p:spPr>
        <p:txBody>
          <a:bodyPr wrap="none">
            <a:spAutoFit/>
          </a:bodyPr>
          <a:lstStyle/>
          <a:p>
            <a:r>
              <a:rPr lang="en-GB" sz="1200" b="1" dirty="0" smtClean="0"/>
              <a:t>London</a:t>
            </a:r>
            <a:endParaRPr lang="en-GB" sz="1200" b="1" dirty="0"/>
          </a:p>
        </p:txBody>
      </p:sp>
      <p:cxnSp>
        <p:nvCxnSpPr>
          <p:cNvPr id="118" name="Straight Arrow Connector 117"/>
          <p:cNvCxnSpPr>
            <a:stCxn id="104" idx="2"/>
            <a:endCxn id="116" idx="6"/>
          </p:cNvCxnSpPr>
          <p:nvPr/>
        </p:nvCxnSpPr>
        <p:spPr>
          <a:xfrm flipH="1" flipV="1">
            <a:off x="939376" y="3782596"/>
            <a:ext cx="1204209" cy="1873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rot="497897">
            <a:off x="1237789" y="3850034"/>
            <a:ext cx="725648" cy="276999"/>
          </a:xfrm>
          <a:prstGeom prst="rect">
            <a:avLst/>
          </a:prstGeom>
          <a:noFill/>
        </p:spPr>
        <p:txBody>
          <a:bodyPr wrap="none" rtlCol="0">
            <a:spAutoFit/>
          </a:bodyPr>
          <a:lstStyle/>
          <a:p>
            <a:r>
              <a:rPr lang="en-GB" sz="1200" dirty="0" smtClean="0"/>
              <a:t>exists_in</a:t>
            </a:r>
            <a:endParaRPr lang="en-GB" sz="1200" dirty="0"/>
          </a:p>
        </p:txBody>
      </p:sp>
      <p:cxnSp>
        <p:nvCxnSpPr>
          <p:cNvPr id="120" name="Straight Arrow Connector 119"/>
          <p:cNvCxnSpPr>
            <a:stCxn id="72" idx="6"/>
            <a:endCxn id="122" idx="2"/>
          </p:cNvCxnSpPr>
          <p:nvPr/>
        </p:nvCxnSpPr>
        <p:spPr>
          <a:xfrm>
            <a:off x="3970887" y="4414421"/>
            <a:ext cx="1315766" cy="124368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 name="Group 120"/>
          <p:cNvGrpSpPr/>
          <p:nvPr/>
        </p:nvGrpSpPr>
        <p:grpSpPr>
          <a:xfrm>
            <a:off x="4312187" y="5381109"/>
            <a:ext cx="1948931" cy="616466"/>
            <a:chOff x="4623337" y="5101709"/>
            <a:chExt cx="1948931" cy="616466"/>
          </a:xfrm>
        </p:grpSpPr>
        <p:sp>
          <p:nvSpPr>
            <p:cNvPr id="122" name="Rectangle 121"/>
            <p:cNvSpPr/>
            <p:nvPr/>
          </p:nvSpPr>
          <p:spPr>
            <a:xfrm>
              <a:off x="4623337" y="5101709"/>
              <a:ext cx="1948931" cy="276999"/>
            </a:xfrm>
            <a:prstGeom prst="rect">
              <a:avLst/>
            </a:prstGeom>
          </p:spPr>
          <p:txBody>
            <a:bodyPr wrap="none">
              <a:spAutoFit/>
            </a:bodyPr>
            <a:lstStyle/>
            <a:p>
              <a:r>
                <a:rPr lang="en-GB" sz="1200" b="1" dirty="0" smtClean="0"/>
                <a:t>Peryton Fawn Decoy Recipe</a:t>
              </a:r>
              <a:endParaRPr lang="en-GB" sz="1200" b="1" dirty="0"/>
            </a:p>
          </p:txBody>
        </p:sp>
        <p:sp>
          <p:nvSpPr>
            <p:cNvPr id="123" name="Oval 122"/>
            <p:cNvSpPr/>
            <p:nvPr/>
          </p:nvSpPr>
          <p:spPr>
            <a:xfrm>
              <a:off x="5417998" y="53585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24" name="TextBox 123"/>
          <p:cNvSpPr txBox="1"/>
          <p:nvPr/>
        </p:nvSpPr>
        <p:spPr>
          <a:xfrm rot="2589965">
            <a:off x="4192306" y="4948584"/>
            <a:ext cx="696729" cy="276999"/>
          </a:xfrm>
          <a:prstGeom prst="rect">
            <a:avLst/>
          </a:prstGeom>
          <a:noFill/>
        </p:spPr>
        <p:txBody>
          <a:bodyPr wrap="none" rtlCol="0">
            <a:spAutoFit/>
          </a:bodyPr>
          <a:lstStyle/>
          <a:p>
            <a:r>
              <a:rPr lang="en-GB" sz="1200" dirty="0" smtClean="0"/>
              <a:t>requires</a:t>
            </a:r>
            <a:endParaRPr lang="en-GB" sz="1200" dirty="0"/>
          </a:p>
        </p:txBody>
      </p:sp>
      <p:grpSp>
        <p:nvGrpSpPr>
          <p:cNvPr id="12" name="Group 124"/>
          <p:cNvGrpSpPr/>
          <p:nvPr/>
        </p:nvGrpSpPr>
        <p:grpSpPr>
          <a:xfrm>
            <a:off x="6534687" y="5393809"/>
            <a:ext cx="1489510" cy="616466"/>
            <a:chOff x="6420387" y="5571609"/>
            <a:chExt cx="1489510" cy="616466"/>
          </a:xfrm>
        </p:grpSpPr>
        <p:sp>
          <p:nvSpPr>
            <p:cNvPr id="126" name="Rectangle 125"/>
            <p:cNvSpPr/>
            <p:nvPr/>
          </p:nvSpPr>
          <p:spPr>
            <a:xfrm>
              <a:off x="6420387" y="5571609"/>
              <a:ext cx="1489510" cy="276999"/>
            </a:xfrm>
            <a:prstGeom prst="rect">
              <a:avLst/>
            </a:prstGeom>
          </p:spPr>
          <p:txBody>
            <a:bodyPr wrap="none">
              <a:spAutoFit/>
            </a:bodyPr>
            <a:lstStyle/>
            <a:p>
              <a:r>
                <a:rPr lang="en-GB" sz="1200" b="1" dirty="0" smtClean="0"/>
                <a:t>Peryton Fawn Decoy</a:t>
              </a:r>
              <a:endParaRPr lang="en-GB" sz="1200" b="1" dirty="0"/>
            </a:p>
          </p:txBody>
        </p:sp>
        <p:sp>
          <p:nvSpPr>
            <p:cNvPr id="127" name="Oval 126"/>
            <p:cNvSpPr/>
            <p:nvPr/>
          </p:nvSpPr>
          <p:spPr>
            <a:xfrm>
              <a:off x="6985338" y="5828467"/>
              <a:ext cx="359608" cy="359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28" name="Straight Arrow Connector 127"/>
          <p:cNvCxnSpPr>
            <a:stCxn id="127" idx="2"/>
            <a:endCxn id="123" idx="6"/>
          </p:cNvCxnSpPr>
          <p:nvPr/>
        </p:nvCxnSpPr>
        <p:spPr>
          <a:xfrm flipH="1" flipV="1">
            <a:off x="5466456" y="5817771"/>
            <a:ext cx="1633182" cy="12700"/>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013325" y="5793132"/>
            <a:ext cx="585288" cy="276999"/>
          </a:xfrm>
          <a:prstGeom prst="rect">
            <a:avLst/>
          </a:prstGeom>
          <a:noFill/>
        </p:spPr>
        <p:txBody>
          <a:bodyPr wrap="none" rtlCol="0">
            <a:spAutoFit/>
          </a:bodyPr>
          <a:lstStyle/>
          <a:p>
            <a:r>
              <a:rPr lang="en-GB" sz="1200" dirty="0" smtClean="0"/>
              <a:t>makes</a:t>
            </a:r>
            <a:endParaRPr lang="en-GB" sz="1200" dirty="0"/>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igh-level"/>
          <p:cNvPicPr>
            <a:picLocks noChangeAspect="1" noChangeArrowheads="1"/>
          </p:cNvPicPr>
          <p:nvPr/>
        </p:nvPicPr>
        <p:blipFill>
          <a:blip r:embed="rId3" cstate="print"/>
          <a:srcRect/>
          <a:stretch>
            <a:fillRect/>
          </a:stretch>
        </p:blipFill>
        <p:spPr bwMode="auto">
          <a:xfrm>
            <a:off x="331694" y="-1"/>
            <a:ext cx="6349998" cy="6858001"/>
          </a:xfrm>
          <a:prstGeom prst="rect">
            <a:avLst/>
          </a:prstGeom>
          <a:noFill/>
        </p:spPr>
      </p:pic>
      <p:sp>
        <p:nvSpPr>
          <p:cNvPr id="3" name="TextBox 2"/>
          <p:cNvSpPr txBox="1"/>
          <p:nvPr/>
        </p:nvSpPr>
        <p:spPr>
          <a:xfrm>
            <a:off x="6553866" y="510988"/>
            <a:ext cx="2401875" cy="1938992"/>
          </a:xfrm>
          <a:prstGeom prst="rect">
            <a:avLst/>
          </a:prstGeom>
          <a:noFill/>
        </p:spPr>
        <p:txBody>
          <a:bodyPr wrap="square" rtlCol="0">
            <a:spAutoFit/>
          </a:bodyPr>
          <a:lstStyle/>
          <a:p>
            <a:r>
              <a:rPr lang="en-GB" sz="2000" dirty="0" smtClean="0">
                <a:latin typeface="Helvetica" pitchFamily="34" charset="0"/>
                <a:cs typeface="Helvetica" pitchFamily="34" charset="0"/>
              </a:rPr>
              <a:t>~ 7000 nodes</a:t>
            </a:r>
          </a:p>
          <a:p>
            <a:endParaRPr lang="en-GB" sz="2000" dirty="0" smtClean="0">
              <a:latin typeface="Helvetica" pitchFamily="34" charset="0"/>
              <a:cs typeface="Helvetica" pitchFamily="34" charset="0"/>
            </a:endParaRPr>
          </a:p>
          <a:p>
            <a:r>
              <a:rPr lang="en-GB" sz="2000" dirty="0" smtClean="0">
                <a:latin typeface="Helvetica" pitchFamily="34" charset="0"/>
                <a:cs typeface="Helvetica" pitchFamily="34" charset="0"/>
              </a:rPr>
              <a:t>~ 35000 edges</a:t>
            </a:r>
          </a:p>
          <a:p>
            <a:endParaRPr lang="en-GB" sz="2000" dirty="0" smtClean="0">
              <a:latin typeface="Helvetica" pitchFamily="34" charset="0"/>
              <a:cs typeface="Helvetica" pitchFamily="34" charset="0"/>
            </a:endParaRPr>
          </a:p>
          <a:p>
            <a:r>
              <a:rPr lang="en-GB" sz="2000" dirty="0" smtClean="0">
                <a:latin typeface="Helvetica" pitchFamily="34" charset="0"/>
                <a:cs typeface="Helvetica" pitchFamily="34" charset="0"/>
              </a:rPr>
              <a:t>avg 5 degrees of connectedness</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Sylph"/>
          <p:cNvPicPr>
            <a:picLocks noChangeAspect="1" noChangeArrowheads="1"/>
          </p:cNvPicPr>
          <p:nvPr/>
        </p:nvPicPr>
        <p:blipFill>
          <a:blip r:embed="rId3" cstate="print"/>
          <a:srcRect l="6632" r="3945"/>
          <a:stretch>
            <a:fillRect/>
          </a:stretch>
        </p:blipFill>
        <p:spPr bwMode="auto">
          <a:xfrm>
            <a:off x="0" y="0"/>
            <a:ext cx="9144000" cy="6858000"/>
          </a:xfrm>
          <a:prstGeom prst="rect">
            <a:avLst/>
          </a:prstGeom>
          <a:noFill/>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2" name="TextBox 1"/>
          <p:cNvSpPr txBox="1"/>
          <p:nvPr/>
        </p:nvSpPr>
        <p:spPr>
          <a:xfrm>
            <a:off x="1227137" y="1732078"/>
            <a:ext cx="3738524" cy="2646878"/>
          </a:xfrm>
          <a:prstGeom prst="rect">
            <a:avLst/>
          </a:prstGeom>
          <a:noFill/>
        </p:spPr>
        <p:txBody>
          <a:bodyPr wrap="none" rtlCol="0">
            <a:spAutoFit/>
          </a:bodyPr>
          <a:lstStyle/>
          <a:p>
            <a:r>
              <a:rPr lang="en-GB" sz="16600" b="1" dirty="0" smtClean="0">
                <a:latin typeface="Helvetica" pitchFamily="34" charset="0"/>
                <a:cs typeface="Helvetica" pitchFamily="34" charset="0"/>
              </a:rPr>
              <a:t>250</a:t>
            </a:r>
            <a:endParaRPr lang="en-GB" sz="13800" b="1" dirty="0">
              <a:latin typeface="Helvetica" pitchFamily="34" charset="0"/>
              <a:cs typeface="Helvetica" pitchFamily="34" charset="0"/>
            </a:endParaRPr>
          </a:p>
        </p:txBody>
      </p:sp>
      <p:sp>
        <p:nvSpPr>
          <p:cNvPr id="6" name="TextBox 5"/>
          <p:cNvSpPr txBox="1"/>
          <p:nvPr/>
        </p:nvSpPr>
        <p:spPr>
          <a:xfrm>
            <a:off x="1226333" y="3714857"/>
            <a:ext cx="4167198" cy="1107996"/>
          </a:xfrm>
          <a:prstGeom prst="rect">
            <a:avLst/>
          </a:prstGeom>
          <a:noFill/>
        </p:spPr>
        <p:txBody>
          <a:bodyPr wrap="square" rtlCol="0">
            <a:spAutoFit/>
          </a:bodyPr>
          <a:lstStyle/>
          <a:p>
            <a:r>
              <a:rPr lang="en-GB" sz="6600" b="1" spc="30" dirty="0" smtClean="0">
                <a:solidFill>
                  <a:schemeClr val="bg1"/>
                </a:solidFill>
                <a:latin typeface="Helvetica" pitchFamily="34" charset="0"/>
                <a:cs typeface="Helvetica" pitchFamily="34" charset="0"/>
              </a:rPr>
              <a:t>MILLION</a:t>
            </a:r>
            <a:endParaRPr lang="en-GB" sz="6600" b="1" spc="30" dirty="0">
              <a:solidFill>
                <a:schemeClr val="bg1"/>
              </a:solidFill>
              <a:latin typeface="Helvetica" pitchFamily="34" charset="0"/>
              <a:cs typeface="Helvetica" pitchFamily="34" charset="0"/>
            </a:endParaRPr>
          </a:p>
        </p:txBody>
      </p:sp>
      <p:grpSp>
        <p:nvGrpSpPr>
          <p:cNvPr id="5" name="Group 13"/>
          <p:cNvGrpSpPr/>
          <p:nvPr/>
        </p:nvGrpSpPr>
        <p:grpSpPr>
          <a:xfrm>
            <a:off x="5100134" y="2055468"/>
            <a:ext cx="3441886" cy="2766923"/>
            <a:chOff x="4825814" y="2200610"/>
            <a:chExt cx="3441886" cy="2766923"/>
          </a:xfrm>
        </p:grpSpPr>
        <p:sp>
          <p:nvSpPr>
            <p:cNvPr id="3" name="TextBox 2"/>
            <p:cNvSpPr txBox="1"/>
            <p:nvPr/>
          </p:nvSpPr>
          <p:spPr>
            <a:xfrm>
              <a:off x="4825814" y="3859537"/>
              <a:ext cx="3060700" cy="1107996"/>
            </a:xfrm>
            <a:prstGeom prst="rect">
              <a:avLst/>
            </a:prstGeom>
            <a:noFill/>
          </p:spPr>
          <p:txBody>
            <a:bodyPr wrap="square" rtlCol="0">
              <a:spAutoFit/>
            </a:bodyPr>
            <a:lstStyle/>
            <a:p>
              <a:r>
                <a:rPr lang="en-GB" sz="6600" b="1" dirty="0" smtClean="0">
                  <a:latin typeface="Helvetica" pitchFamily="34" charset="0"/>
                  <a:cs typeface="Helvetica" pitchFamily="34" charset="0"/>
                </a:rPr>
                <a:t>D</a:t>
              </a:r>
              <a:r>
                <a:rPr lang="en-GB" sz="4400" b="1" dirty="0" smtClean="0">
                  <a:solidFill>
                    <a:schemeClr val="bg1"/>
                  </a:solidFill>
                  <a:latin typeface="Helvetica" pitchFamily="34" charset="0"/>
                  <a:cs typeface="Helvetica" pitchFamily="34" charset="0"/>
                </a:rPr>
                <a:t>AY</a:t>
              </a:r>
              <a:endParaRPr lang="en-GB" sz="11500" b="1" dirty="0">
                <a:solidFill>
                  <a:schemeClr val="bg1"/>
                </a:solidFill>
                <a:latin typeface="Helvetica" pitchFamily="34" charset="0"/>
                <a:cs typeface="Helvetica" pitchFamily="34" charset="0"/>
              </a:endParaRPr>
            </a:p>
          </p:txBody>
        </p:sp>
        <p:sp>
          <p:nvSpPr>
            <p:cNvPr id="8" name="TextBox 7"/>
            <p:cNvSpPr txBox="1"/>
            <p:nvPr/>
          </p:nvSpPr>
          <p:spPr>
            <a:xfrm>
              <a:off x="4825814" y="3030073"/>
              <a:ext cx="3060700" cy="1107996"/>
            </a:xfrm>
            <a:prstGeom prst="rect">
              <a:avLst/>
            </a:prstGeom>
            <a:noFill/>
          </p:spPr>
          <p:txBody>
            <a:bodyPr wrap="square" rtlCol="0">
              <a:spAutoFit/>
            </a:bodyPr>
            <a:lstStyle/>
            <a:p>
              <a:r>
                <a:rPr lang="en-GB" sz="6600" b="1" dirty="0" smtClean="0">
                  <a:latin typeface="Helvetica" pitchFamily="34" charset="0"/>
                  <a:cs typeface="Helvetica" pitchFamily="34" charset="0"/>
                </a:rPr>
                <a:t>P</a:t>
              </a:r>
              <a:r>
                <a:rPr lang="en-GB" sz="4400" b="1" dirty="0" smtClean="0">
                  <a:solidFill>
                    <a:schemeClr val="bg1"/>
                  </a:solidFill>
                  <a:latin typeface="Helvetica" pitchFamily="34" charset="0"/>
                  <a:cs typeface="Helvetica" pitchFamily="34" charset="0"/>
                </a:rPr>
                <a:t>ER</a:t>
              </a:r>
            </a:p>
          </p:txBody>
        </p:sp>
        <p:sp>
          <p:nvSpPr>
            <p:cNvPr id="9" name="TextBox 8"/>
            <p:cNvSpPr txBox="1"/>
            <p:nvPr/>
          </p:nvSpPr>
          <p:spPr>
            <a:xfrm>
              <a:off x="4825814" y="2200610"/>
              <a:ext cx="3441886" cy="1107996"/>
            </a:xfrm>
            <a:prstGeom prst="rect">
              <a:avLst/>
            </a:prstGeom>
            <a:noFill/>
          </p:spPr>
          <p:txBody>
            <a:bodyPr wrap="square" rtlCol="0">
              <a:spAutoFit/>
            </a:bodyPr>
            <a:lstStyle/>
            <a:p>
              <a:r>
                <a:rPr lang="en-GB" sz="6600" b="1" dirty="0" smtClean="0">
                  <a:latin typeface="Helvetica" pitchFamily="34" charset="0"/>
                  <a:cs typeface="Helvetica" pitchFamily="34" charset="0"/>
                </a:rPr>
                <a:t>R</a:t>
              </a:r>
              <a:r>
                <a:rPr lang="en-GB" sz="4400" b="1" dirty="0" smtClean="0">
                  <a:solidFill>
                    <a:schemeClr val="bg1"/>
                  </a:solidFill>
                  <a:latin typeface="Helvetica" pitchFamily="34" charset="0"/>
                  <a:cs typeface="Helvetica" pitchFamily="34" charset="0"/>
                </a:rPr>
                <a:t>EQUEST</a:t>
              </a:r>
            </a:p>
          </p:txBody>
        </p:sp>
      </p:gr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Salt"/>
          <p:cNvPicPr>
            <a:picLocks noChangeAspect="1" noChangeArrowheads="1"/>
          </p:cNvPicPr>
          <p:nvPr/>
        </p:nvPicPr>
        <p:blipFill>
          <a:blip r:embed="rId3" cstate="print"/>
          <a:srcRect r="12889"/>
          <a:stretch>
            <a:fillRect/>
          </a:stretch>
        </p:blipFill>
        <p:spPr bwMode="auto">
          <a:xfrm>
            <a:off x="-1" y="0"/>
            <a:ext cx="9144001" cy="6858000"/>
          </a:xfrm>
          <a:prstGeom prst="rect">
            <a:avLst/>
          </a:prstGeom>
          <a:noFill/>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276226" y="840579"/>
            <a:ext cx="1208985" cy="584775"/>
          </a:xfrm>
          <a:prstGeom prst="rect">
            <a:avLst/>
          </a:prstGeom>
          <a:noFill/>
        </p:spPr>
        <p:txBody>
          <a:bodyPr wrap="none" rtlCol="0">
            <a:spAutoFit/>
          </a:bodyPr>
          <a:lstStyle/>
          <a:p>
            <a:r>
              <a:rPr lang="en-GB" sz="3200" dirty="0" smtClean="0">
                <a:latin typeface="Helvetica" pitchFamily="34" charset="0"/>
                <a:cs typeface="Helvetica" pitchFamily="34" charset="0"/>
              </a:rPr>
              <a:t>game</a:t>
            </a:r>
            <a:endParaRPr lang="en-GB" sz="3200" dirty="0">
              <a:latin typeface="Helvetica" pitchFamily="34" charset="0"/>
              <a:cs typeface="Helvetica" pitchFamily="34" charset="0"/>
            </a:endParaRPr>
          </a:p>
        </p:txBody>
      </p:sp>
      <p:sp>
        <p:nvSpPr>
          <p:cNvPr id="5" name="TextBox 4"/>
          <p:cNvSpPr txBox="1"/>
          <p:nvPr/>
        </p:nvSpPr>
        <p:spPr>
          <a:xfrm>
            <a:off x="714375" y="1104900"/>
            <a:ext cx="3063659" cy="830997"/>
          </a:xfrm>
          <a:prstGeom prst="rect">
            <a:avLst/>
          </a:prstGeom>
          <a:noFill/>
        </p:spPr>
        <p:txBody>
          <a:bodyPr wrap="none" rtlCol="0">
            <a:spAutoFit/>
          </a:bodyPr>
          <a:lstStyle/>
          <a:p>
            <a:r>
              <a:rPr lang="en-GB" sz="4800" b="1" dirty="0" smtClean="0">
                <a:latin typeface="Helvetica" pitchFamily="34" charset="0"/>
                <a:cs typeface="Helvetica" pitchFamily="34" charset="0"/>
              </a:rPr>
              <a:t>balancing</a:t>
            </a:r>
            <a:endParaRPr lang="en-GB" sz="4800" b="1" dirty="0">
              <a:latin typeface="Helvetica" pitchFamily="34" charset="0"/>
              <a:cs typeface="Helvetica" pitchFamily="34" charset="0"/>
            </a:endParaRPr>
          </a:p>
        </p:txBody>
      </p:sp>
      <p:sp>
        <p:nvSpPr>
          <p:cNvPr id="6" name="TextBox 5"/>
          <p:cNvSpPr txBox="1"/>
          <p:nvPr/>
        </p:nvSpPr>
        <p:spPr>
          <a:xfrm>
            <a:off x="730812" y="1695215"/>
            <a:ext cx="1983235" cy="584775"/>
          </a:xfrm>
          <a:prstGeom prst="rect">
            <a:avLst/>
          </a:prstGeom>
          <a:noFill/>
        </p:spPr>
        <p:txBody>
          <a:bodyPr wrap="none" rtlCol="0">
            <a:spAutoFit/>
          </a:bodyPr>
          <a:lstStyle/>
          <a:p>
            <a:r>
              <a:rPr lang="en-GB" sz="3200" dirty="0" smtClean="0">
                <a:latin typeface="Helvetica" pitchFamily="34" charset="0"/>
                <a:cs typeface="Helvetica" pitchFamily="34" charset="0"/>
              </a:rPr>
              <a:t>(revisited)</a:t>
            </a:r>
            <a:endParaRPr lang="en-GB" sz="3200" dirty="0">
              <a:latin typeface="Helvetica" pitchFamily="34" charset="0"/>
              <a:cs typeface="Helvetica" pitchFamily="34" charset="0"/>
            </a:endParaRPr>
          </a:p>
        </p:txBody>
      </p:sp>
    </p:spTree>
  </p:cSld>
  <p:clrMapOvr>
    <a:masterClrMapping/>
  </p:clrMapOvr>
  <p:transition spd="med">
    <p:strips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sp>
        <p:nvSpPr>
          <p:cNvPr id="2" name="TextBox 1"/>
          <p:cNvSpPr txBox="1"/>
          <p:nvPr/>
        </p:nvSpPr>
        <p:spPr>
          <a:xfrm>
            <a:off x="0" y="2895599"/>
            <a:ext cx="9144000" cy="646331"/>
          </a:xfrm>
          <a:prstGeom prst="rect">
            <a:avLst/>
          </a:prstGeom>
          <a:noFill/>
        </p:spPr>
        <p:txBody>
          <a:bodyPr wrap="square" rtlCol="0">
            <a:spAutoFit/>
          </a:bodyPr>
          <a:lstStyle/>
          <a:p>
            <a:pPr algn="ctr"/>
            <a:r>
              <a:rPr lang="en-GB" sz="3600" dirty="0" smtClean="0">
                <a:latin typeface="Helvetica" pitchFamily="34" charset="0"/>
                <a:cs typeface="Helvetica" pitchFamily="34" charset="0"/>
              </a:rPr>
              <a:t>IMPACT ANALYSIS</a:t>
            </a:r>
            <a:endParaRPr lang="en-GB" sz="3600" b="1" dirty="0">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pic>
        <p:nvPicPr>
          <p:cNvPr id="83970" name="Picture 2" descr="C:\Temp\MARKETPLACE_LARGE_MONSTER_KEUKEGEN@2x.png"/>
          <p:cNvPicPr>
            <a:picLocks noChangeAspect="1" noChangeArrowheads="1"/>
          </p:cNvPicPr>
          <p:nvPr/>
        </p:nvPicPr>
        <p:blipFill>
          <a:blip r:embed="rId3" cstate="print"/>
          <a:srcRect/>
          <a:stretch>
            <a:fillRect/>
          </a:stretch>
        </p:blipFill>
        <p:spPr bwMode="auto">
          <a:xfrm>
            <a:off x="4814139" y="2107361"/>
            <a:ext cx="4572001" cy="4572000"/>
          </a:xfrm>
          <a:prstGeom prst="rect">
            <a:avLst/>
          </a:prstGeom>
          <a:noFill/>
        </p:spPr>
      </p:pic>
      <p:sp>
        <p:nvSpPr>
          <p:cNvPr id="4" name="Cloud Callout 3"/>
          <p:cNvSpPr/>
          <p:nvPr/>
        </p:nvSpPr>
        <p:spPr>
          <a:xfrm>
            <a:off x="502023" y="349624"/>
            <a:ext cx="4697505" cy="3621741"/>
          </a:xfrm>
          <a:prstGeom prst="cloudCallout">
            <a:avLst>
              <a:gd name="adj1" fmla="val 68482"/>
              <a:gd name="adj2" fmla="val 32031"/>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latin typeface="Helvetica" pitchFamily="34" charset="0"/>
              <a:cs typeface="Helvetica" pitchFamily="34" charset="0"/>
            </a:endParaRPr>
          </a:p>
        </p:txBody>
      </p:sp>
      <p:sp>
        <p:nvSpPr>
          <p:cNvPr id="5" name="TextBox 4"/>
          <p:cNvSpPr txBox="1"/>
          <p:nvPr/>
        </p:nvSpPr>
        <p:spPr>
          <a:xfrm>
            <a:off x="1075766" y="1057834"/>
            <a:ext cx="3191434" cy="2062103"/>
          </a:xfrm>
          <a:prstGeom prst="rect">
            <a:avLst/>
          </a:prstGeom>
          <a:noFill/>
        </p:spPr>
        <p:txBody>
          <a:bodyPr wrap="square" rtlCol="0">
            <a:spAutoFit/>
          </a:bodyPr>
          <a:lstStyle/>
          <a:p>
            <a:pPr algn="ctr"/>
            <a:r>
              <a:rPr lang="en-GB" sz="3200" dirty="0" smtClean="0">
                <a:latin typeface="Helvetica" pitchFamily="34" charset="0"/>
                <a:cs typeface="Helvetica" pitchFamily="34" charset="0"/>
              </a:rPr>
              <a:t>What’s the impact of upping the price of “White Bread”?</a:t>
            </a:r>
            <a:endParaRPr lang="en-GB" sz="320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cxnSp>
        <p:nvCxnSpPr>
          <p:cNvPr id="18" name="Straight Arrow Connector 17"/>
          <p:cNvCxnSpPr>
            <a:stCxn id="21" idx="6"/>
            <a:endCxn id="29" idx="2"/>
          </p:cNvCxnSpPr>
          <p:nvPr/>
        </p:nvCxnSpPr>
        <p:spPr>
          <a:xfrm>
            <a:off x="4969997" y="3486648"/>
            <a:ext cx="150179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96124" y="3125663"/>
            <a:ext cx="1013419" cy="338554"/>
          </a:xfrm>
          <a:prstGeom prst="rect">
            <a:avLst/>
          </a:prstGeom>
          <a:noFill/>
        </p:spPr>
        <p:txBody>
          <a:bodyPr wrap="none" rtlCol="0">
            <a:spAutoFit/>
          </a:bodyPr>
          <a:lstStyle/>
          <a:p>
            <a:r>
              <a:rPr lang="en-GB" sz="1600" b="1" dirty="0" smtClean="0">
                <a:latin typeface="Helvetica" pitchFamily="34" charset="0"/>
                <a:cs typeface="Helvetica" pitchFamily="34" charset="0"/>
              </a:rPr>
              <a:t>CRAFTS</a:t>
            </a:r>
            <a:endParaRPr lang="en-GB" sz="1600" b="1" dirty="0">
              <a:latin typeface="Helvetica" pitchFamily="34" charset="0"/>
              <a:cs typeface="Helvetica" pitchFamily="34" charset="0"/>
            </a:endParaRPr>
          </a:p>
        </p:txBody>
      </p:sp>
      <p:grpSp>
        <p:nvGrpSpPr>
          <p:cNvPr id="44" name="Group 43"/>
          <p:cNvGrpSpPr/>
          <p:nvPr/>
        </p:nvGrpSpPr>
        <p:grpSpPr>
          <a:xfrm>
            <a:off x="3860663" y="2600653"/>
            <a:ext cx="1330814" cy="1329923"/>
            <a:chOff x="3746363" y="2391103"/>
            <a:chExt cx="1330814" cy="1329923"/>
          </a:xfrm>
        </p:grpSpPr>
        <p:sp>
          <p:nvSpPr>
            <p:cNvPr id="21" name="Oval 20"/>
            <p:cNvSpPr/>
            <p:nvPr/>
          </p:nvSpPr>
          <p:spPr>
            <a:xfrm>
              <a:off x="3967841" y="2833170"/>
              <a:ext cx="887856" cy="887856"/>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34" charset="0"/>
                <a:cs typeface="Helvetica" pitchFamily="34" charset="0"/>
              </a:endParaRPr>
            </a:p>
          </p:txBody>
        </p:sp>
        <p:sp>
          <p:nvSpPr>
            <p:cNvPr id="22" name="TextBox 21"/>
            <p:cNvSpPr txBox="1"/>
            <p:nvPr/>
          </p:nvSpPr>
          <p:spPr>
            <a:xfrm>
              <a:off x="3746363" y="2391103"/>
              <a:ext cx="1330814" cy="461665"/>
            </a:xfrm>
            <a:prstGeom prst="rect">
              <a:avLst/>
            </a:prstGeom>
            <a:noFill/>
          </p:spPr>
          <p:txBody>
            <a:bodyPr wrap="none" rtlCol="0">
              <a:spAutoFit/>
            </a:bodyPr>
            <a:lstStyle/>
            <a:p>
              <a:pPr algn="ctr"/>
              <a:r>
                <a:rPr lang="en-GB" sz="2400" b="1" dirty="0" smtClean="0">
                  <a:latin typeface="Helvetica" pitchFamily="34" charset="0"/>
                  <a:cs typeface="Helvetica" pitchFamily="34" charset="0"/>
                </a:rPr>
                <a:t>RECIPE</a:t>
              </a:r>
              <a:endParaRPr lang="en-GB" sz="2400" b="1" dirty="0">
                <a:latin typeface="Helvetica" pitchFamily="34" charset="0"/>
                <a:cs typeface="Helvetica" pitchFamily="34" charset="0"/>
              </a:endParaRPr>
            </a:p>
          </p:txBody>
        </p:sp>
      </p:grpSp>
      <p:grpSp>
        <p:nvGrpSpPr>
          <p:cNvPr id="45" name="Group 44"/>
          <p:cNvGrpSpPr/>
          <p:nvPr/>
        </p:nvGrpSpPr>
        <p:grpSpPr>
          <a:xfrm>
            <a:off x="6456302" y="2600653"/>
            <a:ext cx="918841" cy="1329923"/>
            <a:chOff x="6094352" y="2391103"/>
            <a:chExt cx="918841" cy="1329923"/>
          </a:xfrm>
        </p:grpSpPr>
        <p:sp>
          <p:nvSpPr>
            <p:cNvPr id="29" name="Oval 28"/>
            <p:cNvSpPr/>
            <p:nvPr/>
          </p:nvSpPr>
          <p:spPr>
            <a:xfrm>
              <a:off x="6109844" y="2833170"/>
              <a:ext cx="887856" cy="887856"/>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34" charset="0"/>
                <a:cs typeface="Helvetica" pitchFamily="34" charset="0"/>
              </a:endParaRPr>
            </a:p>
          </p:txBody>
        </p:sp>
        <p:sp>
          <p:nvSpPr>
            <p:cNvPr id="30" name="TextBox 29"/>
            <p:cNvSpPr txBox="1"/>
            <p:nvPr/>
          </p:nvSpPr>
          <p:spPr>
            <a:xfrm>
              <a:off x="6094352" y="2391103"/>
              <a:ext cx="918841" cy="461665"/>
            </a:xfrm>
            <a:prstGeom prst="rect">
              <a:avLst/>
            </a:prstGeom>
            <a:noFill/>
          </p:spPr>
          <p:txBody>
            <a:bodyPr wrap="none" rtlCol="0">
              <a:spAutoFit/>
            </a:bodyPr>
            <a:lstStyle/>
            <a:p>
              <a:pPr algn="ctr"/>
              <a:r>
                <a:rPr lang="en-GB" sz="2400" b="1" dirty="0" smtClean="0">
                  <a:latin typeface="Helvetica" pitchFamily="34" charset="0"/>
                  <a:cs typeface="Helvetica" pitchFamily="34" charset="0"/>
                </a:rPr>
                <a:t>ITEM</a:t>
              </a:r>
              <a:endParaRPr lang="en-GB" sz="2400" b="1" dirty="0">
                <a:latin typeface="Helvetica" pitchFamily="34" charset="0"/>
                <a:cs typeface="Helvetica" pitchFamily="34" charset="0"/>
              </a:endParaRPr>
            </a:p>
          </p:txBody>
        </p:sp>
      </p:grpSp>
      <p:grpSp>
        <p:nvGrpSpPr>
          <p:cNvPr id="43" name="Group 42"/>
          <p:cNvGrpSpPr/>
          <p:nvPr/>
        </p:nvGrpSpPr>
        <p:grpSpPr>
          <a:xfrm>
            <a:off x="1629368" y="2600653"/>
            <a:ext cx="918841" cy="1329923"/>
            <a:chOff x="1791293" y="2391103"/>
            <a:chExt cx="918841" cy="1329923"/>
          </a:xfrm>
        </p:grpSpPr>
        <p:sp>
          <p:nvSpPr>
            <p:cNvPr id="33" name="Oval 32"/>
            <p:cNvSpPr/>
            <p:nvPr/>
          </p:nvSpPr>
          <p:spPr>
            <a:xfrm>
              <a:off x="1806785" y="2833170"/>
              <a:ext cx="887856" cy="887856"/>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34" charset="0"/>
                <a:cs typeface="Helvetica" pitchFamily="34" charset="0"/>
              </a:endParaRPr>
            </a:p>
          </p:txBody>
        </p:sp>
        <p:sp>
          <p:nvSpPr>
            <p:cNvPr id="34" name="TextBox 33"/>
            <p:cNvSpPr txBox="1"/>
            <p:nvPr/>
          </p:nvSpPr>
          <p:spPr>
            <a:xfrm>
              <a:off x="1791293" y="2391103"/>
              <a:ext cx="918841" cy="461665"/>
            </a:xfrm>
            <a:prstGeom prst="rect">
              <a:avLst/>
            </a:prstGeom>
            <a:noFill/>
          </p:spPr>
          <p:txBody>
            <a:bodyPr wrap="none" rtlCol="0">
              <a:spAutoFit/>
            </a:bodyPr>
            <a:lstStyle/>
            <a:p>
              <a:pPr algn="ctr"/>
              <a:r>
                <a:rPr lang="en-GB" sz="2400" b="1" dirty="0" smtClean="0">
                  <a:latin typeface="Helvetica" pitchFamily="34" charset="0"/>
                  <a:cs typeface="Helvetica" pitchFamily="34" charset="0"/>
                </a:rPr>
                <a:t>ITEM</a:t>
              </a:r>
              <a:endParaRPr lang="en-GB" sz="2400" b="1" dirty="0">
                <a:latin typeface="Helvetica" pitchFamily="34" charset="0"/>
                <a:cs typeface="Helvetica" pitchFamily="34" charset="0"/>
              </a:endParaRPr>
            </a:p>
          </p:txBody>
        </p:sp>
      </p:grpSp>
      <p:cxnSp>
        <p:nvCxnSpPr>
          <p:cNvPr id="35" name="Straight Arrow Connector 34"/>
          <p:cNvCxnSpPr>
            <a:stCxn id="33" idx="6"/>
            <a:endCxn id="21" idx="2"/>
          </p:cNvCxnSpPr>
          <p:nvPr/>
        </p:nvCxnSpPr>
        <p:spPr>
          <a:xfrm>
            <a:off x="2532716" y="3486648"/>
            <a:ext cx="154942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574019" y="3125663"/>
            <a:ext cx="1378904" cy="338554"/>
          </a:xfrm>
          <a:prstGeom prst="rect">
            <a:avLst/>
          </a:prstGeom>
          <a:noFill/>
        </p:spPr>
        <p:txBody>
          <a:bodyPr wrap="none" rtlCol="0">
            <a:spAutoFit/>
          </a:bodyPr>
          <a:lstStyle/>
          <a:p>
            <a:r>
              <a:rPr lang="en-GB" sz="1600" b="1" dirty="0" smtClean="0">
                <a:latin typeface="Helvetica" pitchFamily="34" charset="0"/>
                <a:cs typeface="Helvetica" pitchFamily="34" charset="0"/>
              </a:rPr>
              <a:t>IS_USED_IN</a:t>
            </a:r>
            <a:endParaRPr lang="en-GB" sz="16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sp>
        <p:nvSpPr>
          <p:cNvPr id="2" name="TextBox 1"/>
          <p:cNvSpPr txBox="1"/>
          <p:nvPr/>
        </p:nvSpPr>
        <p:spPr>
          <a:xfrm>
            <a:off x="887502" y="2456689"/>
            <a:ext cx="7548285" cy="1938992"/>
          </a:xfrm>
          <a:prstGeom prst="rect">
            <a:avLst/>
          </a:prstGeom>
          <a:noFill/>
        </p:spPr>
        <p:txBody>
          <a:bodyPr wrap="square" rtlCol="0">
            <a:spAutoFit/>
          </a:bodyPr>
          <a:lstStyle/>
          <a:p>
            <a:pPr>
              <a:lnSpc>
                <a:spcPct val="150000"/>
              </a:lnSpc>
              <a:tabLst>
                <a:tab pos="1255713" algn="l"/>
              </a:tabLst>
            </a:pPr>
            <a:r>
              <a:rPr lang="en-GB" sz="2000" b="1" dirty="0" smtClean="0">
                <a:latin typeface="Helvetica" pitchFamily="34" charset="0"/>
                <a:cs typeface="Helvetica" pitchFamily="34" charset="0"/>
              </a:rPr>
              <a:t>MATCH	(wb:BaseMarketplaceItem { Name:"White Bread"})</a:t>
            </a:r>
          </a:p>
          <a:p>
            <a:pPr>
              <a:lnSpc>
                <a:spcPct val="150000"/>
              </a:lnSpc>
              <a:tabLst>
                <a:tab pos="1255713" algn="l"/>
              </a:tabLst>
            </a:pPr>
            <a:r>
              <a:rPr lang="en-GB" sz="2000" b="1" dirty="0" smtClean="0">
                <a:latin typeface="Helvetica" pitchFamily="34" charset="0"/>
                <a:cs typeface="Helvetica" pitchFamily="34" charset="0"/>
              </a:rPr>
              <a:t>  	-[rel:CRAFTS|IS_USED_IN*1..]</a:t>
            </a:r>
          </a:p>
          <a:p>
            <a:pPr>
              <a:lnSpc>
                <a:spcPct val="150000"/>
              </a:lnSpc>
              <a:tabLst>
                <a:tab pos="1255713" algn="l"/>
              </a:tabLst>
            </a:pPr>
            <a:r>
              <a:rPr lang="en-GB" sz="2000" b="1" dirty="0" smtClean="0">
                <a:latin typeface="Helvetica" pitchFamily="34" charset="0"/>
                <a:cs typeface="Helvetica" pitchFamily="34" charset="0"/>
              </a:rPr>
              <a:t>	-&gt;(i:BaseMarketplaceItem)</a:t>
            </a:r>
          </a:p>
          <a:p>
            <a:pPr>
              <a:lnSpc>
                <a:spcPct val="150000"/>
              </a:lnSpc>
              <a:tabLst>
                <a:tab pos="1255713" algn="l"/>
              </a:tabLst>
            </a:pPr>
            <a:r>
              <a:rPr lang="en-GB" sz="2000" b="1" dirty="0" smtClean="0">
                <a:latin typeface="Helvetica" pitchFamily="34" charset="0"/>
                <a:cs typeface="Helvetica" pitchFamily="34" charset="0"/>
              </a:rPr>
              <a:t>RETURN 	i, rel, wb</a:t>
            </a:r>
            <a:endParaRPr lang="en-GB" sz="20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pic>
        <p:nvPicPr>
          <p:cNvPr id="93189" name="Picture 5"/>
          <p:cNvPicPr>
            <a:picLocks noChangeAspect="1" noChangeArrowheads="1"/>
          </p:cNvPicPr>
          <p:nvPr/>
        </p:nvPicPr>
        <p:blipFill>
          <a:blip r:embed="rId3" cstate="print"/>
          <a:srcRect/>
          <a:stretch>
            <a:fillRect/>
          </a:stretch>
        </p:blipFill>
        <p:spPr bwMode="auto">
          <a:xfrm>
            <a:off x="647700" y="0"/>
            <a:ext cx="7985224" cy="6858000"/>
          </a:xfrm>
          <a:prstGeom prst="rect">
            <a:avLst/>
          </a:prstGeom>
          <a:noFill/>
          <a:ln w="9525">
            <a:noFill/>
            <a:miter lim="800000"/>
            <a:headEnd/>
            <a:tailEnd/>
          </a:ln>
        </p:spPr>
      </p:pic>
      <p:pic>
        <p:nvPicPr>
          <p:cNvPr id="93188" name="Picture 4"/>
          <p:cNvPicPr>
            <a:picLocks noChangeAspect="1" noChangeArrowheads="1"/>
          </p:cNvPicPr>
          <p:nvPr/>
        </p:nvPicPr>
        <p:blipFill>
          <a:blip r:embed="rId4" cstate="print"/>
          <a:srcRect/>
          <a:stretch>
            <a:fillRect/>
          </a:stretch>
        </p:blipFill>
        <p:spPr bwMode="auto">
          <a:xfrm>
            <a:off x="6548438" y="530225"/>
            <a:ext cx="1990725" cy="895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sp>
        <p:nvSpPr>
          <p:cNvPr id="2" name="TextBox 1"/>
          <p:cNvSpPr txBox="1"/>
          <p:nvPr/>
        </p:nvSpPr>
        <p:spPr>
          <a:xfrm>
            <a:off x="0" y="2895599"/>
            <a:ext cx="9144000" cy="646331"/>
          </a:xfrm>
          <a:prstGeom prst="rect">
            <a:avLst/>
          </a:prstGeom>
          <a:noFill/>
        </p:spPr>
        <p:txBody>
          <a:bodyPr wrap="square" rtlCol="0">
            <a:spAutoFit/>
          </a:bodyPr>
          <a:lstStyle/>
          <a:p>
            <a:pPr algn="ctr"/>
            <a:r>
              <a:rPr lang="en-GB" sz="3600" dirty="0" smtClean="0">
                <a:latin typeface="Helvetica" pitchFamily="34" charset="0"/>
                <a:cs typeface="Helvetica" pitchFamily="34" charset="0"/>
              </a:rPr>
              <a:t>SCARCITY ANALYSIS</a:t>
            </a:r>
            <a:endParaRPr lang="en-GB" sz="3600" b="1" dirty="0">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pic>
        <p:nvPicPr>
          <p:cNvPr id="84995" name="Picture 3" descr="C:\Temp\MARKETPLACE_LARGE_MONSTER_BAI_ZE@2x.png"/>
          <p:cNvPicPr>
            <a:picLocks noChangeAspect="1" noChangeArrowheads="1"/>
          </p:cNvPicPr>
          <p:nvPr/>
        </p:nvPicPr>
        <p:blipFill>
          <a:blip r:embed="rId3" cstate="print"/>
          <a:srcRect/>
          <a:stretch>
            <a:fillRect/>
          </a:stretch>
        </p:blipFill>
        <p:spPr bwMode="auto">
          <a:xfrm>
            <a:off x="0" y="2438868"/>
            <a:ext cx="4222376" cy="4222376"/>
          </a:xfrm>
          <a:prstGeom prst="rect">
            <a:avLst/>
          </a:prstGeom>
          <a:noFill/>
        </p:spPr>
      </p:pic>
      <p:sp>
        <p:nvSpPr>
          <p:cNvPr id="6" name="Cloud Callout 5"/>
          <p:cNvSpPr/>
          <p:nvPr/>
        </p:nvSpPr>
        <p:spPr>
          <a:xfrm>
            <a:off x="4123765" y="215153"/>
            <a:ext cx="4607859" cy="3460376"/>
          </a:xfrm>
          <a:prstGeom prst="cloudCallout">
            <a:avLst>
              <a:gd name="adj1" fmla="val -58632"/>
              <a:gd name="adj2" fmla="val 46554"/>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latin typeface="Helvetica" pitchFamily="34" charset="0"/>
              <a:cs typeface="Helvetica" pitchFamily="34" charset="0"/>
            </a:endParaRPr>
          </a:p>
        </p:txBody>
      </p:sp>
      <p:sp>
        <p:nvSpPr>
          <p:cNvPr id="7" name="TextBox 6"/>
          <p:cNvSpPr txBox="1"/>
          <p:nvPr/>
        </p:nvSpPr>
        <p:spPr>
          <a:xfrm>
            <a:off x="4751295" y="788893"/>
            <a:ext cx="3200400" cy="2062103"/>
          </a:xfrm>
          <a:prstGeom prst="rect">
            <a:avLst/>
          </a:prstGeom>
          <a:noFill/>
        </p:spPr>
        <p:txBody>
          <a:bodyPr wrap="square" rtlCol="0">
            <a:spAutoFit/>
          </a:bodyPr>
          <a:lstStyle/>
          <a:p>
            <a:pPr algn="ctr"/>
            <a:r>
              <a:rPr lang="en-GB" sz="3200" dirty="0" smtClean="0">
                <a:latin typeface="Helvetica" pitchFamily="34" charset="0"/>
                <a:cs typeface="Helvetica" pitchFamily="34" charset="0"/>
              </a:rPr>
              <a:t>How scarce is “Durian” compared to “Dragonfruit”?</a:t>
            </a:r>
            <a:endParaRPr lang="en-GB" sz="320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cxnSp>
        <p:nvCxnSpPr>
          <p:cNvPr id="18" name="Straight Arrow Connector 17"/>
          <p:cNvCxnSpPr>
            <a:stCxn id="21" idx="6"/>
            <a:endCxn id="29" idx="2"/>
          </p:cNvCxnSpPr>
          <p:nvPr/>
        </p:nvCxnSpPr>
        <p:spPr>
          <a:xfrm>
            <a:off x="4969997" y="3486648"/>
            <a:ext cx="150179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82093" y="3125663"/>
            <a:ext cx="1231427" cy="338554"/>
          </a:xfrm>
          <a:prstGeom prst="rect">
            <a:avLst/>
          </a:prstGeom>
          <a:noFill/>
        </p:spPr>
        <p:txBody>
          <a:bodyPr wrap="none" rtlCol="0">
            <a:spAutoFit/>
          </a:bodyPr>
          <a:lstStyle/>
          <a:p>
            <a:r>
              <a:rPr lang="en-GB" sz="1600" b="1" dirty="0" smtClean="0">
                <a:latin typeface="Helvetica" pitchFamily="34" charset="0"/>
                <a:cs typeface="Helvetica" pitchFamily="34" charset="0"/>
              </a:rPr>
              <a:t>EXISTS_IN</a:t>
            </a:r>
            <a:endParaRPr lang="en-GB" sz="1600" b="1" dirty="0">
              <a:latin typeface="Helvetica" pitchFamily="34" charset="0"/>
              <a:cs typeface="Helvetica" pitchFamily="34" charset="0"/>
            </a:endParaRPr>
          </a:p>
        </p:txBody>
      </p:sp>
      <p:grpSp>
        <p:nvGrpSpPr>
          <p:cNvPr id="2" name="Group 43"/>
          <p:cNvGrpSpPr/>
          <p:nvPr/>
        </p:nvGrpSpPr>
        <p:grpSpPr>
          <a:xfrm>
            <a:off x="3528042" y="2600653"/>
            <a:ext cx="1996059" cy="1329923"/>
            <a:chOff x="3413742" y="2391103"/>
            <a:chExt cx="1996059" cy="1329923"/>
          </a:xfrm>
        </p:grpSpPr>
        <p:sp>
          <p:nvSpPr>
            <p:cNvPr id="21" name="Oval 20"/>
            <p:cNvSpPr/>
            <p:nvPr/>
          </p:nvSpPr>
          <p:spPr>
            <a:xfrm>
              <a:off x="3967841" y="2833170"/>
              <a:ext cx="887856" cy="887856"/>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34" charset="0"/>
                <a:cs typeface="Helvetica" pitchFamily="34" charset="0"/>
              </a:endParaRPr>
            </a:p>
          </p:txBody>
        </p:sp>
        <p:sp>
          <p:nvSpPr>
            <p:cNvPr id="22" name="TextBox 21"/>
            <p:cNvSpPr txBox="1"/>
            <p:nvPr/>
          </p:nvSpPr>
          <p:spPr>
            <a:xfrm>
              <a:off x="3413742" y="2391103"/>
              <a:ext cx="1996059" cy="461665"/>
            </a:xfrm>
            <a:prstGeom prst="rect">
              <a:avLst/>
            </a:prstGeom>
            <a:noFill/>
          </p:spPr>
          <p:txBody>
            <a:bodyPr wrap="none" rtlCol="0">
              <a:spAutoFit/>
            </a:bodyPr>
            <a:lstStyle/>
            <a:p>
              <a:pPr algn="ctr"/>
              <a:r>
                <a:rPr lang="en-GB" sz="2400" b="1" dirty="0" smtClean="0">
                  <a:latin typeface="Helvetica" pitchFamily="34" charset="0"/>
                  <a:cs typeface="Helvetica" pitchFamily="34" charset="0"/>
                </a:rPr>
                <a:t>FRUIT TREE</a:t>
              </a:r>
              <a:endParaRPr lang="en-GB" sz="2400" b="1" dirty="0">
                <a:latin typeface="Helvetica" pitchFamily="34" charset="0"/>
                <a:cs typeface="Helvetica" pitchFamily="34" charset="0"/>
              </a:endParaRPr>
            </a:p>
          </p:txBody>
        </p:sp>
      </p:grpSp>
      <p:grpSp>
        <p:nvGrpSpPr>
          <p:cNvPr id="3" name="Group 44"/>
          <p:cNvGrpSpPr/>
          <p:nvPr/>
        </p:nvGrpSpPr>
        <p:grpSpPr>
          <a:xfrm>
            <a:off x="6405008" y="2600653"/>
            <a:ext cx="1021433" cy="1329923"/>
            <a:chOff x="6043058" y="2391103"/>
            <a:chExt cx="1021433" cy="1329923"/>
          </a:xfrm>
        </p:grpSpPr>
        <p:sp>
          <p:nvSpPr>
            <p:cNvPr id="29" name="Oval 28"/>
            <p:cNvSpPr/>
            <p:nvPr/>
          </p:nvSpPr>
          <p:spPr>
            <a:xfrm>
              <a:off x="6109844" y="2833170"/>
              <a:ext cx="887856" cy="887856"/>
            </a:xfrm>
            <a:prstGeom prst="ellipse">
              <a:avLst/>
            </a:prstGeom>
            <a:solidFill>
              <a:srgbClr val="EE6C4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34" charset="0"/>
                <a:cs typeface="Helvetica" pitchFamily="34" charset="0"/>
              </a:endParaRPr>
            </a:p>
          </p:txBody>
        </p:sp>
        <p:sp>
          <p:nvSpPr>
            <p:cNvPr id="30" name="TextBox 29"/>
            <p:cNvSpPr txBox="1"/>
            <p:nvPr/>
          </p:nvSpPr>
          <p:spPr>
            <a:xfrm>
              <a:off x="6043058" y="2391103"/>
              <a:ext cx="1021433" cy="461665"/>
            </a:xfrm>
            <a:prstGeom prst="rect">
              <a:avLst/>
            </a:prstGeom>
            <a:noFill/>
          </p:spPr>
          <p:txBody>
            <a:bodyPr wrap="none" rtlCol="0">
              <a:spAutoFit/>
            </a:bodyPr>
            <a:lstStyle/>
            <a:p>
              <a:pPr algn="ctr"/>
              <a:r>
                <a:rPr lang="en-GB" sz="2400" b="1" dirty="0" smtClean="0">
                  <a:latin typeface="Helvetica" pitchFamily="34" charset="0"/>
                  <a:cs typeface="Helvetica" pitchFamily="34" charset="0"/>
                </a:rPr>
                <a:t>SPOT</a:t>
              </a:r>
              <a:endParaRPr lang="en-GB" sz="2400" b="1" dirty="0">
                <a:latin typeface="Helvetica" pitchFamily="34" charset="0"/>
                <a:cs typeface="Helvetica" pitchFamily="34" charset="0"/>
              </a:endParaRPr>
            </a:p>
          </p:txBody>
        </p:sp>
      </p:grpSp>
      <p:grpSp>
        <p:nvGrpSpPr>
          <p:cNvPr id="4" name="Group 42"/>
          <p:cNvGrpSpPr/>
          <p:nvPr/>
        </p:nvGrpSpPr>
        <p:grpSpPr>
          <a:xfrm>
            <a:off x="1543607" y="2600653"/>
            <a:ext cx="1090363" cy="1329923"/>
            <a:chOff x="1705532" y="2391103"/>
            <a:chExt cx="1090363" cy="1329923"/>
          </a:xfrm>
        </p:grpSpPr>
        <p:sp>
          <p:nvSpPr>
            <p:cNvPr id="33" name="Oval 32"/>
            <p:cNvSpPr/>
            <p:nvPr/>
          </p:nvSpPr>
          <p:spPr>
            <a:xfrm>
              <a:off x="1806785" y="2833170"/>
              <a:ext cx="887856" cy="887856"/>
            </a:xfrm>
            <a:prstGeom prst="ellipse">
              <a:avLst/>
            </a:prstGeom>
            <a:solidFill>
              <a:srgbClr val="58D45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pitchFamily="34" charset="0"/>
                <a:cs typeface="Helvetica" pitchFamily="34" charset="0"/>
              </a:endParaRPr>
            </a:p>
          </p:txBody>
        </p:sp>
        <p:sp>
          <p:nvSpPr>
            <p:cNvPr id="34" name="TextBox 33"/>
            <p:cNvSpPr txBox="1"/>
            <p:nvPr/>
          </p:nvSpPr>
          <p:spPr>
            <a:xfrm>
              <a:off x="1705532" y="2391103"/>
              <a:ext cx="1090363" cy="461665"/>
            </a:xfrm>
            <a:prstGeom prst="rect">
              <a:avLst/>
            </a:prstGeom>
            <a:noFill/>
          </p:spPr>
          <p:txBody>
            <a:bodyPr wrap="none" rtlCol="0">
              <a:spAutoFit/>
            </a:bodyPr>
            <a:lstStyle/>
            <a:p>
              <a:pPr algn="ctr"/>
              <a:r>
                <a:rPr lang="en-GB" sz="2400" b="1" dirty="0" smtClean="0">
                  <a:latin typeface="Helvetica" pitchFamily="34" charset="0"/>
                  <a:cs typeface="Helvetica" pitchFamily="34" charset="0"/>
                </a:rPr>
                <a:t>FRUIT</a:t>
              </a:r>
              <a:endParaRPr lang="en-GB" sz="2400" b="1" dirty="0">
                <a:latin typeface="Helvetica" pitchFamily="34" charset="0"/>
                <a:cs typeface="Helvetica" pitchFamily="34" charset="0"/>
              </a:endParaRPr>
            </a:p>
          </p:txBody>
        </p:sp>
      </p:grpSp>
      <p:cxnSp>
        <p:nvCxnSpPr>
          <p:cNvPr id="35" name="Straight Arrow Connector 34"/>
          <p:cNvCxnSpPr>
            <a:stCxn id="21" idx="2"/>
            <a:endCxn id="33" idx="6"/>
          </p:cNvCxnSpPr>
          <p:nvPr/>
        </p:nvCxnSpPr>
        <p:spPr>
          <a:xfrm flipH="1">
            <a:off x="2532716" y="3486648"/>
            <a:ext cx="154942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85947" y="3125663"/>
            <a:ext cx="1197764" cy="338554"/>
          </a:xfrm>
          <a:prstGeom prst="rect">
            <a:avLst/>
          </a:prstGeom>
          <a:noFill/>
        </p:spPr>
        <p:txBody>
          <a:bodyPr wrap="none" rtlCol="0">
            <a:spAutoFit/>
          </a:bodyPr>
          <a:lstStyle/>
          <a:p>
            <a:r>
              <a:rPr lang="en-GB" sz="1600" b="1" dirty="0" smtClean="0">
                <a:latin typeface="Helvetica" pitchFamily="34" charset="0"/>
                <a:cs typeface="Helvetica" pitchFamily="34" charset="0"/>
              </a:rPr>
              <a:t>FORAGES</a:t>
            </a:r>
            <a:endParaRPr lang="en-GB" sz="16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482" name="Picture 2" descr="https://s3.amazonaws.com/uploads.hipchat.com/25823/153302/vygf70m5o86ys84/Painting-Fanpage3.png"/>
          <p:cNvPicPr>
            <a:picLocks noChangeAspect="1" noChangeArrowheads="1"/>
          </p:cNvPicPr>
          <p:nvPr/>
        </p:nvPicPr>
        <p:blipFill>
          <a:blip r:embed="rId3" cstate="print"/>
          <a:srcRect/>
          <a:stretch>
            <a:fillRect/>
          </a:stretch>
        </p:blipFill>
        <p:spPr bwMode="auto">
          <a:xfrm>
            <a:off x="0" y="1447106"/>
            <a:ext cx="9144000" cy="3960853"/>
          </a:xfrm>
          <a:prstGeom prst="rect">
            <a:avLst/>
          </a:prstGeom>
          <a:noFill/>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AAE54"/>
        </a:solidFill>
        <a:effectLst/>
      </p:bgPr>
    </p:bg>
    <p:spTree>
      <p:nvGrpSpPr>
        <p:cNvPr id="1" name=""/>
        <p:cNvGrpSpPr/>
        <p:nvPr/>
      </p:nvGrpSpPr>
      <p:grpSpPr>
        <a:xfrm>
          <a:off x="0" y="0"/>
          <a:ext cx="0" cy="0"/>
          <a:chOff x="0" y="0"/>
          <a:chExt cx="0" cy="0"/>
        </a:xfrm>
      </p:grpSpPr>
      <p:sp>
        <p:nvSpPr>
          <p:cNvPr id="2" name="TextBox 1"/>
          <p:cNvSpPr txBox="1"/>
          <p:nvPr/>
        </p:nvSpPr>
        <p:spPr>
          <a:xfrm>
            <a:off x="887502" y="2590801"/>
            <a:ext cx="7548285" cy="1477328"/>
          </a:xfrm>
          <a:prstGeom prst="rect">
            <a:avLst/>
          </a:prstGeom>
          <a:noFill/>
        </p:spPr>
        <p:txBody>
          <a:bodyPr wrap="square" rtlCol="0">
            <a:spAutoFit/>
          </a:bodyPr>
          <a:lstStyle/>
          <a:p>
            <a:pPr>
              <a:lnSpc>
                <a:spcPct val="150000"/>
              </a:lnSpc>
              <a:tabLst>
                <a:tab pos="1255713" algn="l"/>
              </a:tabLst>
            </a:pPr>
            <a:r>
              <a:rPr lang="en-GB" sz="2000" b="1" dirty="0" smtClean="0">
                <a:latin typeface="Helvetica" pitchFamily="34" charset="0"/>
                <a:cs typeface="Helvetica" pitchFamily="34" charset="0"/>
              </a:rPr>
              <a:t>MATCH	(fruit)&lt;-[:FORAGES]-(tree)-[:EXISTS_IN]-&gt;(spot)</a:t>
            </a:r>
          </a:p>
          <a:p>
            <a:pPr>
              <a:lnSpc>
                <a:spcPct val="150000"/>
              </a:lnSpc>
              <a:tabLst>
                <a:tab pos="1255713" algn="l"/>
              </a:tabLst>
            </a:pPr>
            <a:r>
              <a:rPr lang="en-GB" sz="2000" b="1" dirty="0" smtClean="0">
                <a:latin typeface="Helvetica" pitchFamily="34" charset="0"/>
                <a:cs typeface="Helvetica" pitchFamily="34" charset="0"/>
              </a:rPr>
              <a:t>WHERE	fruit.Name=‘Durian’ OR fruit.Name=‘Dragonfruit’</a:t>
            </a:r>
          </a:p>
          <a:p>
            <a:pPr>
              <a:lnSpc>
                <a:spcPct val="150000"/>
              </a:lnSpc>
              <a:tabLst>
                <a:tab pos="1255713" algn="l"/>
              </a:tabLst>
            </a:pPr>
            <a:r>
              <a:rPr lang="en-GB" sz="2000" b="1" dirty="0" smtClean="0">
                <a:latin typeface="Helvetica" pitchFamily="34" charset="0"/>
                <a:cs typeface="Helvetica" pitchFamily="34" charset="0"/>
              </a:rPr>
              <a:t>RETURN 	fruit, tree, spot</a:t>
            </a:r>
            <a:endParaRPr lang="en-GB" sz="2000" b="1"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3" cstate="print"/>
          <a:srcRect/>
          <a:stretch>
            <a:fillRect/>
          </a:stretch>
        </p:blipFill>
        <p:spPr bwMode="auto">
          <a:xfrm>
            <a:off x="412377" y="-1"/>
            <a:ext cx="8202706" cy="6860253"/>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6604187" y="1326776"/>
            <a:ext cx="2028825" cy="8763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3" cstate="print"/>
          <a:srcRect r="826" b="6005"/>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3" cstate="print"/>
          <a:srcRect r="826" b="6005"/>
          <a:stretch>
            <a:fillRect/>
          </a:stretch>
        </p:blipFill>
        <p:spPr bwMode="auto">
          <a:xfrm>
            <a:off x="0" y="0"/>
            <a:ext cx="9144000" cy="6858000"/>
          </a:xfrm>
          <a:prstGeom prst="rect">
            <a:avLst/>
          </a:prstGeom>
          <a:noFill/>
          <a:ln w="9525">
            <a:noFill/>
            <a:miter lim="800000"/>
            <a:headEnd/>
            <a:tailEnd/>
          </a:ln>
        </p:spPr>
      </p:pic>
      <p:pic>
        <p:nvPicPr>
          <p:cNvPr id="109570" name="Picture 2"/>
          <p:cNvPicPr>
            <a:picLocks noChangeAspect="1" noChangeArrowheads="1"/>
          </p:cNvPicPr>
          <p:nvPr/>
        </p:nvPicPr>
        <p:blipFill>
          <a:blip r:embed="rId4" cstate="print"/>
          <a:srcRect/>
          <a:stretch>
            <a:fillRect/>
          </a:stretch>
        </p:blipFill>
        <p:spPr bwMode="auto">
          <a:xfrm>
            <a:off x="954196" y="646126"/>
            <a:ext cx="7400925" cy="55816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2" name="TextBox 1"/>
          <p:cNvSpPr txBox="1"/>
          <p:nvPr/>
        </p:nvSpPr>
        <p:spPr>
          <a:xfrm>
            <a:off x="0" y="2895599"/>
            <a:ext cx="9144000" cy="646331"/>
          </a:xfrm>
          <a:prstGeom prst="rect">
            <a:avLst/>
          </a:prstGeom>
          <a:noFill/>
        </p:spPr>
        <p:txBody>
          <a:bodyPr wrap="square" rtlCol="0">
            <a:spAutoFit/>
          </a:bodyPr>
          <a:lstStyle/>
          <a:p>
            <a:pPr algn="ctr"/>
            <a:r>
              <a:rPr lang="en-GB" sz="3600" dirty="0" smtClean="0">
                <a:solidFill>
                  <a:schemeClr val="bg1"/>
                </a:solidFill>
                <a:latin typeface="Helvetica" pitchFamily="34" charset="0"/>
                <a:cs typeface="Helvetica" pitchFamily="34" charset="0"/>
              </a:rPr>
              <a:t>QUEST LINES</a:t>
            </a:r>
            <a:endParaRPr lang="en-GB" sz="3600" b="1" dirty="0">
              <a:solidFill>
                <a:schemeClr val="bg1"/>
              </a:solidFill>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cxnSp>
        <p:nvCxnSpPr>
          <p:cNvPr id="2" name="Straight Arrow Connector 1"/>
          <p:cNvCxnSpPr>
            <a:stCxn id="5" idx="6"/>
            <a:endCxn id="8" idx="2"/>
          </p:cNvCxnSpPr>
          <p:nvPr/>
        </p:nvCxnSpPr>
        <p:spPr>
          <a:xfrm>
            <a:off x="4969997" y="2263329"/>
            <a:ext cx="1501797"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144535" y="1902344"/>
            <a:ext cx="1082091"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AWARDS</a:t>
            </a:r>
            <a:endParaRPr lang="en-GB" sz="1600" b="1" dirty="0">
              <a:solidFill>
                <a:schemeClr val="bg1"/>
              </a:solidFill>
              <a:latin typeface="Helvetica" pitchFamily="34" charset="0"/>
              <a:cs typeface="Helvetica" pitchFamily="34" charset="0"/>
            </a:endParaRPr>
          </a:p>
        </p:txBody>
      </p:sp>
      <p:grpSp>
        <p:nvGrpSpPr>
          <p:cNvPr id="4" name="Group 43"/>
          <p:cNvGrpSpPr/>
          <p:nvPr/>
        </p:nvGrpSpPr>
        <p:grpSpPr>
          <a:xfrm>
            <a:off x="3903946" y="1377334"/>
            <a:ext cx="1244251" cy="1329923"/>
            <a:chOff x="3789646" y="2391103"/>
            <a:chExt cx="1244251" cy="1329923"/>
          </a:xfrm>
        </p:grpSpPr>
        <p:sp>
          <p:nvSpPr>
            <p:cNvPr id="5" name="Oval 4"/>
            <p:cNvSpPr/>
            <p:nvPr/>
          </p:nvSpPr>
          <p:spPr>
            <a:xfrm>
              <a:off x="3967841" y="2833170"/>
              <a:ext cx="887856" cy="887856"/>
            </a:xfrm>
            <a:prstGeom prst="ellipse">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6" name="TextBox 5"/>
            <p:cNvSpPr txBox="1"/>
            <p:nvPr/>
          </p:nvSpPr>
          <p:spPr>
            <a:xfrm>
              <a:off x="3789646" y="2391103"/>
              <a:ext cx="1244251"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QUEST</a:t>
              </a:r>
              <a:endParaRPr lang="en-GB" sz="2400" b="1" dirty="0">
                <a:solidFill>
                  <a:schemeClr val="bg1"/>
                </a:solidFill>
                <a:latin typeface="Helvetica" pitchFamily="34" charset="0"/>
                <a:cs typeface="Helvetica" pitchFamily="34" charset="0"/>
              </a:endParaRPr>
            </a:p>
          </p:txBody>
        </p:sp>
      </p:grpSp>
      <p:grpSp>
        <p:nvGrpSpPr>
          <p:cNvPr id="7" name="Group 44"/>
          <p:cNvGrpSpPr/>
          <p:nvPr/>
        </p:nvGrpSpPr>
        <p:grpSpPr>
          <a:xfrm>
            <a:off x="6456303" y="1377334"/>
            <a:ext cx="918841" cy="1329923"/>
            <a:chOff x="6094353" y="2391103"/>
            <a:chExt cx="918841" cy="1329923"/>
          </a:xfrm>
        </p:grpSpPr>
        <p:sp>
          <p:nvSpPr>
            <p:cNvPr id="8" name="Oval 7"/>
            <p:cNvSpPr/>
            <p:nvPr/>
          </p:nvSpPr>
          <p:spPr>
            <a:xfrm>
              <a:off x="6109844" y="2833170"/>
              <a:ext cx="887856" cy="887856"/>
            </a:xfrm>
            <a:prstGeom prst="ellipse">
              <a:avLst/>
            </a:prstGeom>
            <a:solidFill>
              <a:srgbClr val="58D45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9" name="TextBox 8"/>
            <p:cNvSpPr txBox="1"/>
            <p:nvPr/>
          </p:nvSpPr>
          <p:spPr>
            <a:xfrm>
              <a:off x="6094353" y="2391103"/>
              <a:ext cx="918841"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ITEM</a:t>
              </a:r>
              <a:endParaRPr lang="en-GB" sz="2400" b="1" dirty="0">
                <a:solidFill>
                  <a:schemeClr val="bg1"/>
                </a:solidFill>
                <a:latin typeface="Helvetica" pitchFamily="34" charset="0"/>
                <a:cs typeface="Helvetica" pitchFamily="34" charset="0"/>
              </a:endParaRPr>
            </a:p>
          </p:txBody>
        </p:sp>
      </p:grpSp>
      <p:grpSp>
        <p:nvGrpSpPr>
          <p:cNvPr id="10" name="Group 42"/>
          <p:cNvGrpSpPr/>
          <p:nvPr/>
        </p:nvGrpSpPr>
        <p:grpSpPr>
          <a:xfrm>
            <a:off x="1629368" y="1377334"/>
            <a:ext cx="918841" cy="1329923"/>
            <a:chOff x="1791293" y="2391103"/>
            <a:chExt cx="918841" cy="1329923"/>
          </a:xfrm>
        </p:grpSpPr>
        <p:sp>
          <p:nvSpPr>
            <p:cNvPr id="11" name="Oval 10"/>
            <p:cNvSpPr/>
            <p:nvPr/>
          </p:nvSpPr>
          <p:spPr>
            <a:xfrm>
              <a:off x="1806785" y="2833170"/>
              <a:ext cx="887856" cy="887856"/>
            </a:xfrm>
            <a:prstGeom prst="ellipse">
              <a:avLst/>
            </a:prstGeom>
            <a:solidFill>
              <a:srgbClr val="58D45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12" name="TextBox 11"/>
            <p:cNvSpPr txBox="1"/>
            <p:nvPr/>
          </p:nvSpPr>
          <p:spPr>
            <a:xfrm>
              <a:off x="1791293" y="2391103"/>
              <a:ext cx="918841"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ITEM</a:t>
              </a:r>
              <a:endParaRPr lang="en-GB" sz="2400" b="1" dirty="0">
                <a:solidFill>
                  <a:schemeClr val="bg1"/>
                </a:solidFill>
                <a:latin typeface="Helvetica" pitchFamily="34" charset="0"/>
                <a:cs typeface="Helvetica" pitchFamily="34" charset="0"/>
              </a:endParaRPr>
            </a:p>
          </p:txBody>
        </p:sp>
      </p:grpSp>
      <p:cxnSp>
        <p:nvCxnSpPr>
          <p:cNvPr id="13" name="Straight Arrow Connector 12"/>
          <p:cNvCxnSpPr>
            <a:stCxn id="5" idx="2"/>
            <a:endCxn id="11" idx="6"/>
          </p:cNvCxnSpPr>
          <p:nvPr/>
        </p:nvCxnSpPr>
        <p:spPr>
          <a:xfrm flipH="1">
            <a:off x="2532716" y="2263329"/>
            <a:ext cx="1549425"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61563" y="1902344"/>
            <a:ext cx="1253869"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REQUIRES</a:t>
            </a:r>
            <a:endParaRPr lang="en-GB" sz="1600" b="1" dirty="0">
              <a:solidFill>
                <a:schemeClr val="bg1"/>
              </a:solidFill>
              <a:latin typeface="Helvetica" pitchFamily="34" charset="0"/>
              <a:cs typeface="Helvetica" pitchFamily="34" charset="0"/>
            </a:endParaRPr>
          </a:p>
        </p:txBody>
      </p:sp>
      <p:grpSp>
        <p:nvGrpSpPr>
          <p:cNvPr id="15" name="Group 43"/>
          <p:cNvGrpSpPr/>
          <p:nvPr/>
        </p:nvGrpSpPr>
        <p:grpSpPr>
          <a:xfrm>
            <a:off x="3903946" y="4117758"/>
            <a:ext cx="1244251" cy="1329416"/>
            <a:chOff x="3789646" y="2833170"/>
            <a:chExt cx="1244251" cy="1329416"/>
          </a:xfrm>
        </p:grpSpPr>
        <p:sp>
          <p:nvSpPr>
            <p:cNvPr id="16" name="Oval 15"/>
            <p:cNvSpPr/>
            <p:nvPr/>
          </p:nvSpPr>
          <p:spPr>
            <a:xfrm>
              <a:off x="3967841" y="2833170"/>
              <a:ext cx="887856" cy="887856"/>
            </a:xfrm>
            <a:prstGeom prst="ellipse">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17" name="TextBox 16"/>
            <p:cNvSpPr txBox="1"/>
            <p:nvPr/>
          </p:nvSpPr>
          <p:spPr>
            <a:xfrm>
              <a:off x="3789646" y="3700921"/>
              <a:ext cx="1244251"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QUEST</a:t>
              </a:r>
              <a:endParaRPr lang="en-GB" sz="2400" b="1" dirty="0">
                <a:solidFill>
                  <a:schemeClr val="bg1"/>
                </a:solidFill>
                <a:latin typeface="Helvetica" pitchFamily="34" charset="0"/>
                <a:cs typeface="Helvetica" pitchFamily="34" charset="0"/>
              </a:endParaRPr>
            </a:p>
          </p:txBody>
        </p:sp>
      </p:grpSp>
      <p:cxnSp>
        <p:nvCxnSpPr>
          <p:cNvPr id="18" name="Straight Arrow Connector 17"/>
          <p:cNvCxnSpPr>
            <a:stCxn id="5" idx="4"/>
            <a:endCxn id="16" idx="0"/>
          </p:cNvCxnSpPr>
          <p:nvPr/>
        </p:nvCxnSpPr>
        <p:spPr>
          <a:xfrm>
            <a:off x="4526069" y="2707257"/>
            <a:ext cx="0" cy="141050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5400000">
            <a:off x="4143789" y="3187443"/>
            <a:ext cx="1196161"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UNLOCKS</a:t>
            </a:r>
            <a:endParaRPr lang="en-GB" sz="16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pic>
        <p:nvPicPr>
          <p:cNvPr id="94212" name="Picture 4" descr="E:\Dropbox\Presentations\Neo4j London\Assets\MARKETPLACE_LARGE_MONSTER_WOLPERTINGER@2x.png"/>
          <p:cNvPicPr>
            <a:picLocks noChangeAspect="1" noChangeArrowheads="1"/>
          </p:cNvPicPr>
          <p:nvPr/>
        </p:nvPicPr>
        <p:blipFill>
          <a:blip r:embed="rId3" cstate="print"/>
          <a:srcRect l="10270" r="11081"/>
          <a:stretch>
            <a:fillRect/>
          </a:stretch>
        </p:blipFill>
        <p:spPr bwMode="auto">
          <a:xfrm>
            <a:off x="5716032" y="2496570"/>
            <a:ext cx="3224768" cy="4100221"/>
          </a:xfrm>
          <a:prstGeom prst="rect">
            <a:avLst/>
          </a:prstGeom>
          <a:noFill/>
        </p:spPr>
      </p:pic>
      <p:sp>
        <p:nvSpPr>
          <p:cNvPr id="6" name="Cloud Callout 5"/>
          <p:cNvSpPr/>
          <p:nvPr/>
        </p:nvSpPr>
        <p:spPr>
          <a:xfrm>
            <a:off x="725658" y="580768"/>
            <a:ext cx="4607859" cy="3336324"/>
          </a:xfrm>
          <a:prstGeom prst="cloudCallout">
            <a:avLst>
              <a:gd name="adj1" fmla="val 67139"/>
              <a:gd name="adj2" fmla="val 4381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latin typeface="Helvetica" pitchFamily="34" charset="0"/>
              <a:cs typeface="Helvetica" pitchFamily="34" charset="0"/>
            </a:endParaRPr>
          </a:p>
        </p:txBody>
      </p:sp>
      <p:sp>
        <p:nvSpPr>
          <p:cNvPr id="7" name="TextBox 6"/>
          <p:cNvSpPr txBox="1"/>
          <p:nvPr/>
        </p:nvSpPr>
        <p:spPr>
          <a:xfrm>
            <a:off x="1260390" y="1394374"/>
            <a:ext cx="3286898" cy="1569660"/>
          </a:xfrm>
          <a:prstGeom prst="rect">
            <a:avLst/>
          </a:prstGeom>
          <a:noFill/>
        </p:spPr>
        <p:txBody>
          <a:bodyPr wrap="square" rtlCol="0">
            <a:spAutoFit/>
          </a:bodyPr>
          <a:lstStyle/>
          <a:p>
            <a:pPr algn="ctr"/>
            <a:r>
              <a:rPr lang="en-GB" sz="3200" dirty="0" smtClean="0">
                <a:latin typeface="Helvetica" pitchFamily="34" charset="0"/>
                <a:cs typeface="Helvetica" pitchFamily="34" charset="0"/>
              </a:rPr>
              <a:t>What quests come after “Year of the Horse”?</a:t>
            </a:r>
            <a:endParaRPr lang="en-GB" sz="320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2" name="TextBox 1"/>
          <p:cNvSpPr txBox="1"/>
          <p:nvPr/>
        </p:nvSpPr>
        <p:spPr>
          <a:xfrm>
            <a:off x="887502" y="2590801"/>
            <a:ext cx="7548285" cy="1477328"/>
          </a:xfrm>
          <a:prstGeom prst="rect">
            <a:avLst/>
          </a:prstGeom>
          <a:noFill/>
        </p:spPr>
        <p:txBody>
          <a:bodyPr wrap="square" rtlCol="0">
            <a:spAutoFit/>
          </a:bodyPr>
          <a:lstStyle/>
          <a:p>
            <a:pPr>
              <a:lnSpc>
                <a:spcPct val="150000"/>
              </a:lnSpc>
              <a:tabLst>
                <a:tab pos="1255713" algn="l"/>
              </a:tabLst>
            </a:pPr>
            <a:r>
              <a:rPr lang="en-GB" sz="2000" b="1" dirty="0" smtClean="0">
                <a:solidFill>
                  <a:schemeClr val="bg1"/>
                </a:solidFill>
                <a:latin typeface="Helvetica" pitchFamily="34" charset="0"/>
                <a:cs typeface="Helvetica" pitchFamily="34" charset="0"/>
              </a:rPr>
              <a:t>MATCH	(q1:Quest { Name: “Year of the Horse” })</a:t>
            </a:r>
          </a:p>
          <a:p>
            <a:pPr>
              <a:lnSpc>
                <a:spcPct val="150000"/>
              </a:lnSpc>
              <a:tabLst>
                <a:tab pos="1255713" algn="l"/>
              </a:tabLst>
            </a:pPr>
            <a:r>
              <a:rPr lang="en-GB" sz="2000" b="1" dirty="0" smtClean="0">
                <a:solidFill>
                  <a:schemeClr val="bg1"/>
                </a:solidFill>
                <a:latin typeface="Helvetica" pitchFamily="34" charset="0"/>
                <a:cs typeface="Helvetica" pitchFamily="34" charset="0"/>
              </a:rPr>
              <a:t>	-[:UNLOCKS]-&gt;(q2:Quest) </a:t>
            </a:r>
          </a:p>
          <a:p>
            <a:pPr>
              <a:lnSpc>
                <a:spcPct val="150000"/>
              </a:lnSpc>
              <a:tabLst>
                <a:tab pos="1255713" algn="l"/>
              </a:tabLst>
            </a:pPr>
            <a:r>
              <a:rPr lang="en-GB" sz="2000" b="1" dirty="0" smtClean="0">
                <a:solidFill>
                  <a:schemeClr val="bg1"/>
                </a:solidFill>
                <a:latin typeface="Helvetica" pitchFamily="34" charset="0"/>
                <a:cs typeface="Helvetica" pitchFamily="34" charset="0"/>
              </a:rPr>
              <a:t>RETURN 	q1, q2</a:t>
            </a:r>
            <a:endParaRPr lang="en-GB" sz="20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3" cstate="print"/>
          <a:srcRect/>
          <a:stretch>
            <a:fillRect/>
          </a:stretch>
        </p:blipFill>
        <p:spPr bwMode="auto">
          <a:xfrm>
            <a:off x="2400300" y="1281113"/>
            <a:ext cx="4343400" cy="4295775"/>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a:stretch>
            <a:fillRect/>
          </a:stretch>
        </p:blipFill>
        <p:spPr bwMode="auto">
          <a:xfrm>
            <a:off x="1329768" y="1290767"/>
            <a:ext cx="923925" cy="4953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pic>
        <p:nvPicPr>
          <p:cNvPr id="97282" name="Picture 2" descr="C:\Users\theburningmonk\Downloads\linkurious-screenshot.png"/>
          <p:cNvPicPr>
            <a:picLocks noChangeAspect="1" noChangeArrowheads="1"/>
          </p:cNvPicPr>
          <p:nvPr/>
        </p:nvPicPr>
        <p:blipFill>
          <a:blip r:embed="rId3" cstate="print"/>
          <a:srcRect l="25469" t="4115" r="18080" b="10434"/>
          <a:stretch>
            <a:fillRect/>
          </a:stretch>
        </p:blipFill>
        <p:spPr bwMode="auto">
          <a:xfrm>
            <a:off x="1214051" y="0"/>
            <a:ext cx="6512632" cy="6857999"/>
          </a:xfrm>
          <a:prstGeom prst="rect">
            <a:avLst/>
          </a:prstGeom>
          <a:noFill/>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6C48"/>
        </a:solidFill>
        <a:effectLst/>
      </p:bgPr>
    </p:bg>
    <p:spTree>
      <p:nvGrpSpPr>
        <p:cNvPr id="1" name=""/>
        <p:cNvGrpSpPr/>
        <p:nvPr/>
      </p:nvGrpSpPr>
      <p:grpSpPr>
        <a:xfrm>
          <a:off x="0" y="0"/>
          <a:ext cx="0" cy="0"/>
          <a:chOff x="0" y="0"/>
          <a:chExt cx="0" cy="0"/>
        </a:xfrm>
      </p:grpSpPr>
      <p:sp>
        <p:nvSpPr>
          <p:cNvPr id="2" name="TextBox 1"/>
          <p:cNvSpPr txBox="1"/>
          <p:nvPr/>
        </p:nvSpPr>
        <p:spPr>
          <a:xfrm>
            <a:off x="399822" y="787798"/>
            <a:ext cx="4512774" cy="1446550"/>
          </a:xfrm>
          <a:prstGeom prst="rect">
            <a:avLst/>
          </a:prstGeom>
          <a:noFill/>
        </p:spPr>
        <p:txBody>
          <a:bodyPr wrap="none" rtlCol="0">
            <a:spAutoFit/>
          </a:bodyPr>
          <a:lstStyle/>
          <a:p>
            <a:r>
              <a:rPr lang="en-GB" sz="8800" b="1" dirty="0" smtClean="0">
                <a:latin typeface="Helvetica" pitchFamily="34" charset="0"/>
                <a:cs typeface="Helvetica" pitchFamily="34" charset="0"/>
              </a:rPr>
              <a:t>location</a:t>
            </a:r>
            <a:endParaRPr lang="en-GB" sz="8000" b="1" dirty="0">
              <a:latin typeface="Helvetica" pitchFamily="34" charset="0"/>
              <a:cs typeface="Helvetica" pitchFamily="34" charset="0"/>
            </a:endParaRPr>
          </a:p>
        </p:txBody>
      </p:sp>
    </p:spTree>
  </p:cSld>
  <p:clrMapOvr>
    <a:masterClrMapping/>
  </p:clrMapOvr>
  <p:transition spd="med">
    <p:strips dir="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pic>
        <p:nvPicPr>
          <p:cNvPr id="96258" name="Picture 2" descr="E:\Dropbox\Presentations\Neo4j London\Assets\MARKETPLACE_LARGE_MONSTER_LEPRECHAUN@2x.png"/>
          <p:cNvPicPr>
            <a:picLocks noChangeAspect="1" noChangeArrowheads="1"/>
          </p:cNvPicPr>
          <p:nvPr/>
        </p:nvPicPr>
        <p:blipFill>
          <a:blip r:embed="rId3" cstate="print"/>
          <a:srcRect l="8123" r="10255"/>
          <a:stretch>
            <a:fillRect/>
          </a:stretch>
        </p:blipFill>
        <p:spPr bwMode="auto">
          <a:xfrm flipH="1">
            <a:off x="305030" y="2431095"/>
            <a:ext cx="3441469" cy="4216369"/>
          </a:xfrm>
          <a:prstGeom prst="rect">
            <a:avLst/>
          </a:prstGeom>
          <a:noFill/>
        </p:spPr>
      </p:pic>
      <p:sp>
        <p:nvSpPr>
          <p:cNvPr id="8" name="Cloud Callout 7"/>
          <p:cNvSpPr/>
          <p:nvPr/>
        </p:nvSpPr>
        <p:spPr>
          <a:xfrm>
            <a:off x="4163802" y="580768"/>
            <a:ext cx="4607859" cy="3336324"/>
          </a:xfrm>
          <a:prstGeom prst="cloudCallout">
            <a:avLst>
              <a:gd name="adj1" fmla="val -73852"/>
              <a:gd name="adj2" fmla="val 37456"/>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latin typeface="Helvetica" pitchFamily="34" charset="0"/>
              <a:cs typeface="Helvetica" pitchFamily="34" charset="0"/>
            </a:endParaRPr>
          </a:p>
        </p:txBody>
      </p:sp>
      <p:sp>
        <p:nvSpPr>
          <p:cNvPr id="9" name="TextBox 8"/>
          <p:cNvSpPr txBox="1"/>
          <p:nvPr/>
        </p:nvSpPr>
        <p:spPr>
          <a:xfrm>
            <a:off x="4698534" y="1341978"/>
            <a:ext cx="3433530" cy="1569660"/>
          </a:xfrm>
          <a:prstGeom prst="rect">
            <a:avLst/>
          </a:prstGeom>
          <a:noFill/>
        </p:spPr>
        <p:txBody>
          <a:bodyPr wrap="square" rtlCol="0">
            <a:spAutoFit/>
          </a:bodyPr>
          <a:lstStyle/>
          <a:p>
            <a:pPr algn="ctr"/>
            <a:r>
              <a:rPr lang="en-GB" sz="3200" dirty="0" smtClean="0">
                <a:latin typeface="Helvetica" pitchFamily="34" charset="0"/>
                <a:cs typeface="Helvetica" pitchFamily="34" charset="0"/>
              </a:rPr>
              <a:t>How would you model quest progression?</a:t>
            </a:r>
            <a:endParaRPr lang="en-GB" sz="320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pic>
        <p:nvPicPr>
          <p:cNvPr id="1031" name="Picture 7" descr="E:\Dropbox\Presentations\Neo4j London\Assets\MARKETPLACE_LARGE_MONSTER_CENTAUR_SCOUT.png"/>
          <p:cNvPicPr>
            <a:picLocks noChangeAspect="1" noChangeArrowheads="1"/>
          </p:cNvPicPr>
          <p:nvPr/>
        </p:nvPicPr>
        <p:blipFill>
          <a:blip r:embed="rId3" cstate="print"/>
          <a:srcRect/>
          <a:stretch>
            <a:fillRect/>
          </a:stretch>
        </p:blipFill>
        <p:spPr bwMode="auto">
          <a:xfrm>
            <a:off x="4750816" y="2212848"/>
            <a:ext cx="3429000" cy="3429000"/>
          </a:xfrm>
          <a:prstGeom prst="rect">
            <a:avLst/>
          </a:prstGeom>
          <a:noFill/>
        </p:spPr>
      </p:pic>
      <p:pic>
        <p:nvPicPr>
          <p:cNvPr id="1032" name="Picture 8" descr="E:\Dropbox\Presentations\Neo4j London\Assets\MARKETPLACE_LARGE_MONSTER_CENTAUR_WARRIOR.png"/>
          <p:cNvPicPr>
            <a:picLocks noChangeAspect="1" noChangeArrowheads="1"/>
          </p:cNvPicPr>
          <p:nvPr/>
        </p:nvPicPr>
        <p:blipFill>
          <a:blip r:embed="rId4" cstate="print"/>
          <a:srcRect r="10000"/>
          <a:stretch>
            <a:fillRect/>
          </a:stretch>
        </p:blipFill>
        <p:spPr bwMode="auto">
          <a:xfrm>
            <a:off x="5884926" y="2936748"/>
            <a:ext cx="3086100" cy="3429000"/>
          </a:xfrm>
          <a:prstGeom prst="rect">
            <a:avLst/>
          </a:prstGeom>
          <a:noFill/>
        </p:spPr>
      </p:pic>
      <p:pic>
        <p:nvPicPr>
          <p:cNvPr id="1030" name="Picture 6" descr="E:\Dropbox\Presentations\Neo4j London\Assets\MARKETPLACE_LARGE_MONSTER_CENTAUR_ARCHER.png"/>
          <p:cNvPicPr>
            <a:picLocks noChangeAspect="1" noChangeArrowheads="1"/>
          </p:cNvPicPr>
          <p:nvPr/>
        </p:nvPicPr>
        <p:blipFill>
          <a:blip r:embed="rId5" cstate="print"/>
          <a:srcRect/>
          <a:stretch>
            <a:fillRect/>
          </a:stretch>
        </p:blipFill>
        <p:spPr bwMode="auto">
          <a:xfrm>
            <a:off x="3442716" y="2746248"/>
            <a:ext cx="3429000" cy="3429000"/>
          </a:xfrm>
          <a:prstGeom prst="rect">
            <a:avLst/>
          </a:prstGeom>
          <a:noFill/>
        </p:spPr>
      </p:pic>
      <p:sp>
        <p:nvSpPr>
          <p:cNvPr id="13" name="Line Callout 1 12"/>
          <p:cNvSpPr/>
          <p:nvPr/>
        </p:nvSpPr>
        <p:spPr>
          <a:xfrm>
            <a:off x="438912" y="2791968"/>
            <a:ext cx="3108960" cy="1036320"/>
          </a:xfrm>
          <a:prstGeom prst="borderCallout1">
            <a:avLst>
              <a:gd name="adj1" fmla="val 64635"/>
              <a:gd name="adj2" fmla="val 106881"/>
              <a:gd name="adj3" fmla="val 67838"/>
              <a:gd name="adj4" fmla="val 122278"/>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solidFill>
                  <a:schemeClr val="tx1"/>
                </a:solidFill>
                <a:latin typeface="Helvetica" pitchFamily="34" charset="0"/>
                <a:cs typeface="Helvetica" pitchFamily="34" charset="0"/>
              </a:rPr>
              <a:t>1. Price Items</a:t>
            </a:r>
            <a:endParaRPr lang="en-GB" sz="3200" dirty="0">
              <a:solidFill>
                <a:schemeClr val="tx1"/>
              </a:solidFill>
              <a:latin typeface="Helvetica" pitchFamily="34" charset="0"/>
              <a:cs typeface="Helvetica" pitchFamily="34" charset="0"/>
            </a:endParaRPr>
          </a:p>
        </p:txBody>
      </p:sp>
      <p:sp>
        <p:nvSpPr>
          <p:cNvPr id="14" name="Line Callout 1 13"/>
          <p:cNvSpPr/>
          <p:nvPr/>
        </p:nvSpPr>
        <p:spPr>
          <a:xfrm>
            <a:off x="1219200" y="1255776"/>
            <a:ext cx="3511296" cy="1036320"/>
          </a:xfrm>
          <a:prstGeom prst="borderCallout1">
            <a:avLst>
              <a:gd name="adj1" fmla="val 64635"/>
              <a:gd name="adj2" fmla="val 106881"/>
              <a:gd name="adj3" fmla="val 103079"/>
              <a:gd name="adj4" fmla="val 121137"/>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solidFill>
                  <a:schemeClr val="tx1"/>
                </a:solidFill>
                <a:latin typeface="Helvetica" pitchFamily="34" charset="0"/>
                <a:cs typeface="Helvetica" pitchFamily="34" charset="0"/>
              </a:rPr>
              <a:t>2. Enrich Model</a:t>
            </a:r>
            <a:endParaRPr lang="en-GB" sz="3200" dirty="0">
              <a:solidFill>
                <a:schemeClr val="tx1"/>
              </a:solidFill>
              <a:latin typeface="Helvetica" pitchFamily="34" charset="0"/>
              <a:cs typeface="Helvetica" pitchFamily="34" charset="0"/>
            </a:endParaRPr>
          </a:p>
        </p:txBody>
      </p:sp>
      <p:sp>
        <p:nvSpPr>
          <p:cNvPr id="15" name="Line Callout 1 14"/>
          <p:cNvSpPr/>
          <p:nvPr/>
        </p:nvSpPr>
        <p:spPr>
          <a:xfrm>
            <a:off x="2389632" y="4413504"/>
            <a:ext cx="3840480" cy="1036320"/>
          </a:xfrm>
          <a:prstGeom prst="borderCallout1">
            <a:avLst>
              <a:gd name="adj1" fmla="val -20071"/>
              <a:gd name="adj2" fmla="val 106108"/>
              <a:gd name="adj3" fmla="val -49862"/>
              <a:gd name="adj4" fmla="val 114971"/>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solidFill>
                  <a:schemeClr val="tx1"/>
                </a:solidFill>
                <a:latin typeface="Helvetica" pitchFamily="34" charset="0"/>
                <a:cs typeface="Helvetica" pitchFamily="34" charset="0"/>
              </a:rPr>
              <a:t>3. “Price” Quests</a:t>
            </a:r>
            <a:endParaRPr lang="en-GB" sz="3200" dirty="0">
              <a:solidFill>
                <a:schemeClr val="tx1"/>
              </a:solidFill>
              <a:latin typeface="Helvetica" pitchFamily="34" charset="0"/>
              <a:cs typeface="Helvetica"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sp>
        <p:nvSpPr>
          <p:cNvPr id="2" name="TextBox 1"/>
          <p:cNvSpPr txBox="1"/>
          <p:nvPr/>
        </p:nvSpPr>
        <p:spPr>
          <a:xfrm>
            <a:off x="0" y="2895599"/>
            <a:ext cx="9144000" cy="646331"/>
          </a:xfrm>
          <a:prstGeom prst="rect">
            <a:avLst/>
          </a:prstGeom>
          <a:noFill/>
        </p:spPr>
        <p:txBody>
          <a:bodyPr wrap="square" rtlCol="0">
            <a:spAutoFit/>
          </a:bodyPr>
          <a:lstStyle/>
          <a:p>
            <a:pPr algn="ctr"/>
            <a:r>
              <a:rPr lang="en-GB" sz="3600" dirty="0" smtClean="0">
                <a:solidFill>
                  <a:schemeClr val="bg1"/>
                </a:solidFill>
                <a:latin typeface="Helvetica" pitchFamily="34" charset="0"/>
                <a:cs typeface="Helvetica" pitchFamily="34" charset="0"/>
              </a:rPr>
              <a:t>MONSTER HIERARCHY</a:t>
            </a:r>
            <a:endParaRPr lang="en-GB" sz="3600" b="1" dirty="0">
              <a:solidFill>
                <a:schemeClr val="bg1"/>
              </a:solidFill>
              <a:effectLst>
                <a:outerShdw blurRad="38100" dist="38100" dir="2700000" algn="tl">
                  <a:srgbClr val="000000">
                    <a:alpha val="43137"/>
                  </a:srgbClr>
                </a:outerShdw>
              </a:effectLst>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pic>
        <p:nvPicPr>
          <p:cNvPr id="2050" name="Picture 2" descr="E:\Dropbox\Presentations\Neo4j London\Assets\MARKETPLACE_LARGE_MONSTER_SHISHI.png"/>
          <p:cNvPicPr>
            <a:picLocks noChangeAspect="1" noChangeArrowheads="1"/>
          </p:cNvPicPr>
          <p:nvPr/>
        </p:nvPicPr>
        <p:blipFill>
          <a:blip r:embed="rId3" cstate="print"/>
          <a:srcRect/>
          <a:stretch>
            <a:fillRect/>
          </a:stretch>
        </p:blipFill>
        <p:spPr bwMode="auto">
          <a:xfrm>
            <a:off x="5635244" y="3452686"/>
            <a:ext cx="2857500" cy="2857500"/>
          </a:xfrm>
          <a:prstGeom prst="rect">
            <a:avLst/>
          </a:prstGeom>
          <a:noFill/>
        </p:spPr>
      </p:pic>
      <p:pic>
        <p:nvPicPr>
          <p:cNvPr id="2051" name="Picture 3" descr="E:\Dropbox\Presentations\Neo4j London\Assets\MARKETPLACE_LARGE_MONSTER_SHISHI_YIN.png"/>
          <p:cNvPicPr>
            <a:picLocks noChangeAspect="1" noChangeArrowheads="1"/>
          </p:cNvPicPr>
          <p:nvPr/>
        </p:nvPicPr>
        <p:blipFill>
          <a:blip r:embed="rId4" cstate="print"/>
          <a:srcRect/>
          <a:stretch>
            <a:fillRect/>
          </a:stretch>
        </p:blipFill>
        <p:spPr bwMode="auto">
          <a:xfrm>
            <a:off x="918210" y="795782"/>
            <a:ext cx="2857500" cy="2857500"/>
          </a:xfrm>
          <a:prstGeom prst="rect">
            <a:avLst/>
          </a:prstGeom>
          <a:noFill/>
        </p:spPr>
      </p:pic>
      <p:sp>
        <p:nvSpPr>
          <p:cNvPr id="7" name="Line Callout 1 6"/>
          <p:cNvSpPr/>
          <p:nvPr/>
        </p:nvSpPr>
        <p:spPr>
          <a:xfrm>
            <a:off x="4852416" y="755904"/>
            <a:ext cx="3312790" cy="963168"/>
          </a:xfrm>
          <a:prstGeom prst="borderCallout1">
            <a:avLst>
              <a:gd name="adj1" fmla="val 32083"/>
              <a:gd name="adj2" fmla="val -7657"/>
              <a:gd name="adj3" fmla="val 69167"/>
              <a:gd name="adj4" fmla="val -29549"/>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Line Callout 1 7"/>
          <p:cNvSpPr/>
          <p:nvPr/>
        </p:nvSpPr>
        <p:spPr>
          <a:xfrm>
            <a:off x="694944" y="4486656"/>
            <a:ext cx="4072128" cy="964800"/>
          </a:xfrm>
          <a:prstGeom prst="borderCallout1">
            <a:avLst>
              <a:gd name="adj1" fmla="val 44234"/>
              <a:gd name="adj2" fmla="val 106425"/>
              <a:gd name="adj3" fmla="val 15028"/>
              <a:gd name="adj4" fmla="val 120158"/>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4873215" y="983965"/>
            <a:ext cx="3200400" cy="584775"/>
          </a:xfrm>
          <a:prstGeom prst="rect">
            <a:avLst/>
          </a:prstGeom>
          <a:noFill/>
        </p:spPr>
        <p:txBody>
          <a:bodyPr wrap="square" rtlCol="0">
            <a:spAutoFit/>
          </a:bodyPr>
          <a:lstStyle/>
          <a:p>
            <a:pPr algn="ctr"/>
            <a:r>
              <a:rPr lang="en-GB" sz="3200" dirty="0" smtClean="0">
                <a:latin typeface="Helvetica" pitchFamily="34" charset="0"/>
                <a:cs typeface="Helvetica" pitchFamily="34" charset="0"/>
              </a:rPr>
              <a:t>Catch me first.</a:t>
            </a:r>
            <a:endParaRPr lang="en-GB" sz="3200" dirty="0">
              <a:latin typeface="Helvetica" pitchFamily="34" charset="0"/>
              <a:cs typeface="Helvetica" pitchFamily="34" charset="0"/>
            </a:endParaRPr>
          </a:p>
        </p:txBody>
      </p:sp>
      <p:sp>
        <p:nvSpPr>
          <p:cNvPr id="10" name="TextBox 9"/>
          <p:cNvSpPr txBox="1"/>
          <p:nvPr/>
        </p:nvSpPr>
        <p:spPr>
          <a:xfrm>
            <a:off x="947390" y="4702525"/>
            <a:ext cx="3527073" cy="584775"/>
          </a:xfrm>
          <a:prstGeom prst="rect">
            <a:avLst/>
          </a:prstGeom>
          <a:noFill/>
        </p:spPr>
        <p:txBody>
          <a:bodyPr wrap="square" rtlCol="0">
            <a:spAutoFit/>
          </a:bodyPr>
          <a:lstStyle/>
          <a:p>
            <a:pPr algn="ctr"/>
            <a:r>
              <a:rPr lang="en-GB" sz="3200" dirty="0" smtClean="0">
                <a:latin typeface="Helvetica" pitchFamily="34" charset="0"/>
                <a:cs typeface="Helvetica" pitchFamily="34" charset="0"/>
              </a:rPr>
              <a:t>No, catch ME first.</a:t>
            </a:r>
            <a:endParaRPr lang="en-GB" sz="320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sp>
        <p:nvSpPr>
          <p:cNvPr id="19" name="TextBox 18"/>
          <p:cNvSpPr txBox="1"/>
          <p:nvPr/>
        </p:nvSpPr>
        <p:spPr>
          <a:xfrm rot="2700000">
            <a:off x="5605771" y="2429577"/>
            <a:ext cx="1378904"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IS_USED_IN</a:t>
            </a:r>
            <a:endParaRPr lang="en-GB" sz="1600" b="1" dirty="0">
              <a:solidFill>
                <a:schemeClr val="bg1"/>
              </a:solidFill>
              <a:latin typeface="Helvetica" pitchFamily="34" charset="0"/>
              <a:cs typeface="Helvetica" pitchFamily="34" charset="0"/>
            </a:endParaRPr>
          </a:p>
        </p:txBody>
      </p:sp>
      <p:grpSp>
        <p:nvGrpSpPr>
          <p:cNvPr id="2" name="Group 43"/>
          <p:cNvGrpSpPr/>
          <p:nvPr/>
        </p:nvGrpSpPr>
        <p:grpSpPr>
          <a:xfrm>
            <a:off x="4676252" y="3905197"/>
            <a:ext cx="918841" cy="1329923"/>
            <a:chOff x="3952352" y="2391103"/>
            <a:chExt cx="918841" cy="1329923"/>
          </a:xfrm>
        </p:grpSpPr>
        <p:sp>
          <p:nvSpPr>
            <p:cNvPr id="21" name="Oval 20"/>
            <p:cNvSpPr/>
            <p:nvPr/>
          </p:nvSpPr>
          <p:spPr>
            <a:xfrm>
              <a:off x="3967841" y="2833170"/>
              <a:ext cx="887856" cy="887856"/>
            </a:xfrm>
            <a:prstGeom prst="ellipse">
              <a:avLst/>
            </a:prstGeom>
            <a:solidFill>
              <a:srgbClr val="EE6C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22" name="TextBox 21"/>
            <p:cNvSpPr txBox="1"/>
            <p:nvPr/>
          </p:nvSpPr>
          <p:spPr>
            <a:xfrm>
              <a:off x="3952352" y="2391103"/>
              <a:ext cx="918841"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ITEM</a:t>
              </a:r>
              <a:endParaRPr lang="en-GB" sz="2400" b="1" dirty="0">
                <a:solidFill>
                  <a:schemeClr val="bg1"/>
                </a:solidFill>
                <a:latin typeface="Helvetica" pitchFamily="34" charset="0"/>
                <a:cs typeface="Helvetica" pitchFamily="34" charset="0"/>
              </a:endParaRPr>
            </a:p>
          </p:txBody>
        </p:sp>
      </p:grpSp>
      <p:grpSp>
        <p:nvGrpSpPr>
          <p:cNvPr id="4" name="Group 42"/>
          <p:cNvGrpSpPr/>
          <p:nvPr/>
        </p:nvGrpSpPr>
        <p:grpSpPr>
          <a:xfrm>
            <a:off x="1348935" y="3905197"/>
            <a:ext cx="1723549" cy="1329923"/>
            <a:chOff x="1437708" y="2391103"/>
            <a:chExt cx="1723549" cy="1329923"/>
          </a:xfrm>
        </p:grpSpPr>
        <p:sp>
          <p:nvSpPr>
            <p:cNvPr id="33" name="Oval 32"/>
            <p:cNvSpPr/>
            <p:nvPr/>
          </p:nvSpPr>
          <p:spPr>
            <a:xfrm>
              <a:off x="1806785" y="2833170"/>
              <a:ext cx="887856" cy="887856"/>
            </a:xfrm>
            <a:prstGeom prst="ellipse">
              <a:avLst/>
            </a:prstGeom>
            <a:solidFill>
              <a:srgbClr val="58D45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34" name="TextBox 33"/>
            <p:cNvSpPr txBox="1"/>
            <p:nvPr/>
          </p:nvSpPr>
          <p:spPr>
            <a:xfrm>
              <a:off x="1437708" y="2391103"/>
              <a:ext cx="1723549"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MONSTER</a:t>
              </a:r>
              <a:endParaRPr lang="en-GB" sz="2400" b="1" dirty="0">
                <a:solidFill>
                  <a:schemeClr val="bg1"/>
                </a:solidFill>
                <a:latin typeface="Helvetica" pitchFamily="34" charset="0"/>
                <a:cs typeface="Helvetica" pitchFamily="34" charset="0"/>
              </a:endParaRPr>
            </a:p>
          </p:txBody>
        </p:sp>
      </p:grpSp>
      <p:cxnSp>
        <p:nvCxnSpPr>
          <p:cNvPr id="35" name="Straight Arrow Connector 34"/>
          <p:cNvCxnSpPr>
            <a:stCxn id="21" idx="2"/>
            <a:endCxn id="33" idx="6"/>
          </p:cNvCxnSpPr>
          <p:nvPr/>
        </p:nvCxnSpPr>
        <p:spPr>
          <a:xfrm flipH="1">
            <a:off x="2605868" y="4791192"/>
            <a:ext cx="2085873"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83483" y="4430207"/>
            <a:ext cx="1690656"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CAN_ATTRACT</a:t>
            </a:r>
            <a:endParaRPr lang="en-GB" sz="1600" b="1" dirty="0">
              <a:solidFill>
                <a:schemeClr val="bg1"/>
              </a:solidFill>
              <a:latin typeface="Helvetica" pitchFamily="34" charset="0"/>
              <a:cs typeface="Helvetica" pitchFamily="34" charset="0"/>
            </a:endParaRPr>
          </a:p>
        </p:txBody>
      </p:sp>
      <p:grpSp>
        <p:nvGrpSpPr>
          <p:cNvPr id="15" name="Group 43"/>
          <p:cNvGrpSpPr/>
          <p:nvPr/>
        </p:nvGrpSpPr>
        <p:grpSpPr>
          <a:xfrm>
            <a:off x="4676253" y="1290013"/>
            <a:ext cx="918841" cy="1329923"/>
            <a:chOff x="3952353" y="2391103"/>
            <a:chExt cx="918841" cy="1329923"/>
          </a:xfrm>
        </p:grpSpPr>
        <p:sp>
          <p:nvSpPr>
            <p:cNvPr id="16" name="Oval 15"/>
            <p:cNvSpPr/>
            <p:nvPr/>
          </p:nvSpPr>
          <p:spPr>
            <a:xfrm>
              <a:off x="3967841" y="2833170"/>
              <a:ext cx="887856" cy="887856"/>
            </a:xfrm>
            <a:prstGeom prst="ellipse">
              <a:avLst/>
            </a:prstGeom>
            <a:solidFill>
              <a:srgbClr val="EE6C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17" name="TextBox 16"/>
            <p:cNvSpPr txBox="1"/>
            <p:nvPr/>
          </p:nvSpPr>
          <p:spPr>
            <a:xfrm>
              <a:off x="3952353" y="2391103"/>
              <a:ext cx="918841"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ITEM</a:t>
              </a:r>
              <a:endParaRPr lang="en-GB" sz="2400" b="1" dirty="0">
                <a:solidFill>
                  <a:schemeClr val="bg1"/>
                </a:solidFill>
                <a:latin typeface="Helvetica" pitchFamily="34" charset="0"/>
                <a:cs typeface="Helvetica" pitchFamily="34" charset="0"/>
              </a:endParaRPr>
            </a:p>
          </p:txBody>
        </p:sp>
      </p:grpSp>
      <p:grpSp>
        <p:nvGrpSpPr>
          <p:cNvPr id="20" name="Group 42"/>
          <p:cNvGrpSpPr/>
          <p:nvPr/>
        </p:nvGrpSpPr>
        <p:grpSpPr>
          <a:xfrm>
            <a:off x="1348935" y="1290013"/>
            <a:ext cx="1723549" cy="1329923"/>
            <a:chOff x="1437708" y="2391103"/>
            <a:chExt cx="1723549" cy="1329923"/>
          </a:xfrm>
        </p:grpSpPr>
        <p:sp>
          <p:nvSpPr>
            <p:cNvPr id="23" name="Oval 22"/>
            <p:cNvSpPr/>
            <p:nvPr/>
          </p:nvSpPr>
          <p:spPr>
            <a:xfrm>
              <a:off x="1806785" y="2833170"/>
              <a:ext cx="887856" cy="887856"/>
            </a:xfrm>
            <a:prstGeom prst="ellipse">
              <a:avLst/>
            </a:prstGeom>
            <a:solidFill>
              <a:srgbClr val="58D45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24" name="TextBox 23"/>
            <p:cNvSpPr txBox="1"/>
            <p:nvPr/>
          </p:nvSpPr>
          <p:spPr>
            <a:xfrm>
              <a:off x="1437708" y="2391103"/>
              <a:ext cx="1723549"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MONSTER</a:t>
              </a:r>
              <a:endParaRPr lang="en-GB" sz="2400" b="1" dirty="0">
                <a:solidFill>
                  <a:schemeClr val="bg1"/>
                </a:solidFill>
                <a:latin typeface="Helvetica" pitchFamily="34" charset="0"/>
                <a:cs typeface="Helvetica" pitchFamily="34" charset="0"/>
              </a:endParaRPr>
            </a:p>
          </p:txBody>
        </p:sp>
      </p:grpSp>
      <p:cxnSp>
        <p:nvCxnSpPr>
          <p:cNvPr id="25" name="Straight Arrow Connector 24"/>
          <p:cNvCxnSpPr>
            <a:stCxn id="23" idx="6"/>
            <a:endCxn id="16" idx="2"/>
          </p:cNvCxnSpPr>
          <p:nvPr/>
        </p:nvCxnSpPr>
        <p:spPr>
          <a:xfrm>
            <a:off x="2605868" y="2176008"/>
            <a:ext cx="2085873"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62375" y="1814007"/>
            <a:ext cx="891591"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LOOTS</a:t>
            </a:r>
            <a:endParaRPr lang="en-GB" sz="1600" b="1" dirty="0">
              <a:solidFill>
                <a:schemeClr val="bg1"/>
              </a:solidFill>
              <a:latin typeface="Helvetica" pitchFamily="34" charset="0"/>
              <a:cs typeface="Helvetica" pitchFamily="34" charset="0"/>
            </a:endParaRPr>
          </a:p>
        </p:txBody>
      </p:sp>
      <p:grpSp>
        <p:nvGrpSpPr>
          <p:cNvPr id="31" name="Group 43"/>
          <p:cNvGrpSpPr/>
          <p:nvPr/>
        </p:nvGrpSpPr>
        <p:grpSpPr>
          <a:xfrm>
            <a:off x="6762364" y="2649996"/>
            <a:ext cx="1330814" cy="1329923"/>
            <a:chOff x="3770752" y="2391103"/>
            <a:chExt cx="1330814" cy="1329923"/>
          </a:xfrm>
        </p:grpSpPr>
        <p:sp>
          <p:nvSpPr>
            <p:cNvPr id="32" name="Oval 31"/>
            <p:cNvSpPr/>
            <p:nvPr/>
          </p:nvSpPr>
          <p:spPr>
            <a:xfrm>
              <a:off x="3967841" y="2833170"/>
              <a:ext cx="887856" cy="887856"/>
            </a:xfrm>
            <a:prstGeom prst="ellipse">
              <a:avLst/>
            </a:prstGeom>
            <a:solidFill>
              <a:srgbClr val="EAAE5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Helvetica" pitchFamily="34" charset="0"/>
                <a:cs typeface="Helvetica" pitchFamily="34" charset="0"/>
              </a:endParaRPr>
            </a:p>
          </p:txBody>
        </p:sp>
        <p:sp>
          <p:nvSpPr>
            <p:cNvPr id="37" name="TextBox 36"/>
            <p:cNvSpPr txBox="1"/>
            <p:nvPr/>
          </p:nvSpPr>
          <p:spPr>
            <a:xfrm>
              <a:off x="3770752" y="2391103"/>
              <a:ext cx="1330814" cy="461665"/>
            </a:xfrm>
            <a:prstGeom prst="rect">
              <a:avLst/>
            </a:prstGeom>
            <a:noFill/>
          </p:spPr>
          <p:txBody>
            <a:bodyPr wrap="none" rtlCol="0">
              <a:spAutoFit/>
            </a:bodyPr>
            <a:lstStyle/>
            <a:p>
              <a:pPr algn="ctr"/>
              <a:r>
                <a:rPr lang="en-GB" sz="2400" b="1" dirty="0" smtClean="0">
                  <a:solidFill>
                    <a:schemeClr val="bg1"/>
                  </a:solidFill>
                  <a:latin typeface="Helvetica" pitchFamily="34" charset="0"/>
                  <a:cs typeface="Helvetica" pitchFamily="34" charset="0"/>
                </a:rPr>
                <a:t>RECIPE</a:t>
              </a:r>
              <a:endParaRPr lang="en-GB" sz="2400" b="1" dirty="0">
                <a:solidFill>
                  <a:schemeClr val="bg1"/>
                </a:solidFill>
                <a:latin typeface="Helvetica" pitchFamily="34" charset="0"/>
                <a:cs typeface="Helvetica" pitchFamily="34" charset="0"/>
              </a:endParaRPr>
            </a:p>
          </p:txBody>
        </p:sp>
      </p:grpSp>
      <p:cxnSp>
        <p:nvCxnSpPr>
          <p:cNvPr id="38" name="Straight Arrow Connector 37"/>
          <p:cNvCxnSpPr>
            <a:stCxn id="16" idx="6"/>
            <a:endCxn id="32" idx="2"/>
          </p:cNvCxnSpPr>
          <p:nvPr/>
        </p:nvCxnSpPr>
        <p:spPr>
          <a:xfrm>
            <a:off x="5579597" y="2176008"/>
            <a:ext cx="1379856" cy="135998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2" idx="2"/>
            <a:endCxn id="21" idx="6"/>
          </p:cNvCxnSpPr>
          <p:nvPr/>
        </p:nvCxnSpPr>
        <p:spPr>
          <a:xfrm flipH="1">
            <a:off x="5579597" y="3535991"/>
            <a:ext cx="1379856" cy="125520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9071091">
            <a:off x="5657450" y="3852992"/>
            <a:ext cx="1013419" cy="338554"/>
          </a:xfrm>
          <a:prstGeom prst="rect">
            <a:avLst/>
          </a:prstGeom>
          <a:noFill/>
        </p:spPr>
        <p:txBody>
          <a:bodyPr wrap="none" rtlCol="0">
            <a:spAutoFit/>
          </a:bodyPr>
          <a:lstStyle/>
          <a:p>
            <a:r>
              <a:rPr lang="en-GB" sz="1600" b="1" dirty="0" smtClean="0">
                <a:solidFill>
                  <a:schemeClr val="bg1"/>
                </a:solidFill>
                <a:latin typeface="Helvetica" pitchFamily="34" charset="0"/>
                <a:cs typeface="Helvetica" pitchFamily="34" charset="0"/>
              </a:rPr>
              <a:t>CRAFTS</a:t>
            </a:r>
            <a:endParaRPr lang="en-GB" sz="16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B2937"/>
        </a:solidFill>
        <a:effectLst/>
      </p:bgPr>
    </p:bg>
    <p:spTree>
      <p:nvGrpSpPr>
        <p:cNvPr id="1" name=""/>
        <p:cNvGrpSpPr/>
        <p:nvPr/>
      </p:nvGrpSpPr>
      <p:grpSpPr>
        <a:xfrm>
          <a:off x="0" y="0"/>
          <a:ext cx="0" cy="0"/>
          <a:chOff x="0" y="0"/>
          <a:chExt cx="0" cy="0"/>
        </a:xfrm>
      </p:grpSpPr>
      <p:sp>
        <p:nvSpPr>
          <p:cNvPr id="2" name="TextBox 1"/>
          <p:cNvSpPr txBox="1"/>
          <p:nvPr/>
        </p:nvSpPr>
        <p:spPr>
          <a:xfrm>
            <a:off x="438912" y="2010034"/>
            <a:ext cx="8449056" cy="2400657"/>
          </a:xfrm>
          <a:prstGeom prst="rect">
            <a:avLst/>
          </a:prstGeom>
          <a:noFill/>
        </p:spPr>
        <p:txBody>
          <a:bodyPr wrap="square" rtlCol="0">
            <a:spAutoFit/>
          </a:bodyPr>
          <a:lstStyle/>
          <a:p>
            <a:pPr>
              <a:lnSpc>
                <a:spcPct val="150000"/>
              </a:lnSpc>
              <a:tabLst>
                <a:tab pos="1255713" algn="l"/>
              </a:tabLst>
            </a:pPr>
            <a:r>
              <a:rPr lang="en-GB" sz="2000" b="1" dirty="0" smtClean="0">
                <a:solidFill>
                  <a:schemeClr val="bg1"/>
                </a:solidFill>
                <a:latin typeface="Helvetica" pitchFamily="34" charset="0"/>
                <a:cs typeface="Helvetica" pitchFamily="34" charset="0"/>
              </a:rPr>
              <a:t>MATCH	(monster1:MonsterMarketplaceItem)</a:t>
            </a:r>
          </a:p>
          <a:p>
            <a:pPr>
              <a:lnSpc>
                <a:spcPct val="150000"/>
              </a:lnSpc>
              <a:tabLst>
                <a:tab pos="1255713" algn="l"/>
              </a:tabLst>
            </a:pPr>
            <a:r>
              <a:rPr lang="en-GB" sz="2000" b="1" dirty="0" smtClean="0">
                <a:solidFill>
                  <a:schemeClr val="bg1"/>
                </a:solidFill>
                <a:latin typeface="Helvetica" pitchFamily="34" charset="0"/>
                <a:cs typeface="Helvetica" pitchFamily="34" charset="0"/>
              </a:rPr>
              <a:t>	-[:LOOTS]-&gt;(loot)</a:t>
            </a:r>
          </a:p>
          <a:p>
            <a:pPr>
              <a:lnSpc>
                <a:spcPct val="150000"/>
              </a:lnSpc>
              <a:tabLst>
                <a:tab pos="1255713" algn="l"/>
              </a:tabLst>
            </a:pPr>
            <a:r>
              <a:rPr lang="en-GB" sz="2000" b="1" dirty="0" smtClean="0">
                <a:solidFill>
                  <a:schemeClr val="bg1"/>
                </a:solidFill>
                <a:latin typeface="Helvetica" pitchFamily="34" charset="0"/>
                <a:cs typeface="Helvetica" pitchFamily="34" charset="0"/>
              </a:rPr>
              <a:t>	-[r:IS_USED_IN|CRAFTS*0..]-&gt;(bait)</a:t>
            </a:r>
          </a:p>
          <a:p>
            <a:pPr>
              <a:lnSpc>
                <a:spcPct val="150000"/>
              </a:lnSpc>
              <a:tabLst>
                <a:tab pos="1255713" algn="l"/>
              </a:tabLst>
            </a:pPr>
            <a:r>
              <a:rPr lang="en-GB" sz="2000" b="1" dirty="0" smtClean="0">
                <a:solidFill>
                  <a:schemeClr val="bg1"/>
                </a:solidFill>
                <a:latin typeface="Helvetica" pitchFamily="34" charset="0"/>
                <a:cs typeface="Helvetica" pitchFamily="34" charset="0"/>
              </a:rPr>
              <a:t>	-[:CAN_ATTRACT]-&gt;(monster2)</a:t>
            </a:r>
          </a:p>
          <a:p>
            <a:pPr>
              <a:lnSpc>
                <a:spcPct val="150000"/>
              </a:lnSpc>
              <a:tabLst>
                <a:tab pos="1255713" algn="l"/>
              </a:tabLst>
            </a:pPr>
            <a:r>
              <a:rPr lang="en-GB" sz="2000" b="1" dirty="0" smtClean="0">
                <a:solidFill>
                  <a:schemeClr val="bg1"/>
                </a:solidFill>
                <a:latin typeface="Helvetica" pitchFamily="34" charset="0"/>
                <a:cs typeface="Helvetica" pitchFamily="34" charset="0"/>
              </a:rPr>
              <a:t>RETURN 	monster1,  monster2</a:t>
            </a:r>
            <a:endParaRPr lang="en-GB" sz="2000" b="1"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850011" y="380810"/>
            <a:ext cx="7639050" cy="587692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http://24.media.tumblr.com/tumblr_m616p8NAeV1qge6pko1_1280.jpg"/>
          <p:cNvPicPr>
            <a:picLocks noChangeAspect="1" noChangeArrowheads="1"/>
          </p:cNvPicPr>
          <p:nvPr/>
        </p:nvPicPr>
        <p:blipFill>
          <a:blip r:embed="rId3" cstate="print"/>
          <a:srcRect l="4494" r="12173"/>
          <a:stretch>
            <a:fillRect/>
          </a:stretch>
        </p:blipFill>
        <p:spPr bwMode="auto">
          <a:xfrm>
            <a:off x="0" y="0"/>
            <a:ext cx="9144000" cy="6858000"/>
          </a:xfrm>
          <a:prstGeom prst="rect">
            <a:avLst/>
          </a:prstGeom>
          <a:noFill/>
        </p:spPr>
      </p:pic>
    </p:spTree>
  </p:cSld>
  <p:clrMapOvr>
    <a:masterClrMapping/>
  </p:clrMapOvr>
  <p:transition spd="med">
    <p:strips dir="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58D45E"/>
        </a:solidFill>
        <a:effectLst/>
      </p:bgPr>
    </p:bg>
    <p:spTree>
      <p:nvGrpSpPr>
        <p:cNvPr id="1" name=""/>
        <p:cNvGrpSpPr/>
        <p:nvPr/>
      </p:nvGrpSpPr>
      <p:grpSpPr>
        <a:xfrm>
          <a:off x="0" y="0"/>
          <a:ext cx="0" cy="0"/>
          <a:chOff x="0" y="0"/>
          <a:chExt cx="0" cy="0"/>
        </a:xfrm>
      </p:grpSpPr>
      <p:sp>
        <p:nvSpPr>
          <p:cNvPr id="2" name="TextBox 1"/>
          <p:cNvSpPr txBox="1"/>
          <p:nvPr/>
        </p:nvSpPr>
        <p:spPr>
          <a:xfrm>
            <a:off x="-31750" y="2391895"/>
            <a:ext cx="9175750" cy="1015663"/>
          </a:xfrm>
          <a:prstGeom prst="rect">
            <a:avLst/>
          </a:prstGeom>
          <a:noFill/>
        </p:spPr>
        <p:txBody>
          <a:bodyPr wrap="square" rtlCol="0">
            <a:spAutoFit/>
          </a:bodyPr>
          <a:lstStyle/>
          <a:p>
            <a:pPr algn="ctr"/>
            <a:r>
              <a:rPr lang="en-GB" sz="6000" b="1" spc="180" dirty="0" smtClean="0">
                <a:latin typeface="Helvetica" pitchFamily="34" charset="0"/>
                <a:cs typeface="Helvetica" pitchFamily="34" charset="0"/>
              </a:rPr>
              <a:t>LONDON 2.0</a:t>
            </a:r>
          </a:p>
        </p:txBody>
      </p:sp>
      <p:sp>
        <p:nvSpPr>
          <p:cNvPr id="3" name="TextBox 2"/>
          <p:cNvSpPr txBox="1"/>
          <p:nvPr/>
        </p:nvSpPr>
        <p:spPr>
          <a:xfrm>
            <a:off x="-1" y="3239061"/>
            <a:ext cx="9144001" cy="707886"/>
          </a:xfrm>
          <a:prstGeom prst="rect">
            <a:avLst/>
          </a:prstGeom>
          <a:noFill/>
        </p:spPr>
        <p:txBody>
          <a:bodyPr wrap="square" rtlCol="0">
            <a:spAutoFit/>
          </a:bodyPr>
          <a:lstStyle/>
          <a:p>
            <a:pPr algn="ctr"/>
            <a:r>
              <a:rPr lang="en-GB" sz="2000" b="1" dirty="0" smtClean="0">
                <a:latin typeface="Helvetica" pitchFamily="34" charset="0"/>
                <a:cs typeface="Helvetica" pitchFamily="34" charset="0"/>
              </a:rPr>
              <a:t>WE REWROTE THE </a:t>
            </a:r>
            <a:r>
              <a:rPr lang="en-GB" sz="2000" b="1" u="sng" dirty="0" smtClean="0">
                <a:latin typeface="Helvetica" pitchFamily="34" charset="0"/>
                <a:cs typeface="Helvetica" pitchFamily="34" charset="0"/>
              </a:rPr>
              <a:t>ENTIRE</a:t>
            </a:r>
            <a:r>
              <a:rPr lang="en-GB" sz="2000" b="1" dirty="0" smtClean="0">
                <a:latin typeface="Helvetica" pitchFamily="34" charset="0"/>
                <a:cs typeface="Helvetica" pitchFamily="34" charset="0"/>
              </a:rPr>
              <a:t> SEASON 1 </a:t>
            </a:r>
          </a:p>
          <a:p>
            <a:pPr algn="ctr"/>
            <a:r>
              <a:rPr lang="en-GB" sz="2000" b="1" dirty="0" smtClean="0">
                <a:latin typeface="Helvetica" pitchFamily="34" charset="0"/>
                <a:cs typeface="Helvetica" pitchFamily="34" charset="0"/>
              </a:rPr>
              <a:t>QUESTS TO MAKE THEM BETTER.</a:t>
            </a: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58D45E"/>
        </a:solidFill>
        <a:effectLst/>
      </p:bgPr>
    </p:bg>
    <p:spTree>
      <p:nvGrpSpPr>
        <p:cNvPr id="1" name=""/>
        <p:cNvGrpSpPr/>
        <p:nvPr/>
      </p:nvGrpSpPr>
      <p:grpSpPr>
        <a:xfrm>
          <a:off x="0" y="0"/>
          <a:ext cx="0" cy="0"/>
          <a:chOff x="0" y="0"/>
          <a:chExt cx="0" cy="0"/>
        </a:xfrm>
      </p:grpSpPr>
      <p:sp>
        <p:nvSpPr>
          <p:cNvPr id="4" name="TextBox 3"/>
          <p:cNvSpPr txBox="1"/>
          <p:nvPr/>
        </p:nvSpPr>
        <p:spPr>
          <a:xfrm>
            <a:off x="-1" y="2599764"/>
            <a:ext cx="4057651" cy="1015663"/>
          </a:xfrm>
          <a:prstGeom prst="rect">
            <a:avLst/>
          </a:prstGeom>
          <a:noFill/>
        </p:spPr>
        <p:txBody>
          <a:bodyPr wrap="square" rtlCol="0">
            <a:spAutoFit/>
          </a:bodyPr>
          <a:lstStyle/>
          <a:p>
            <a:pPr algn="ctr"/>
            <a:r>
              <a:rPr lang="en-GB" sz="6000" b="1" dirty="0" smtClean="0">
                <a:latin typeface="Helvetica" pitchFamily="34" charset="0"/>
                <a:cs typeface="Helvetica" pitchFamily="34" charset="0"/>
              </a:rPr>
              <a:t>TWICE</a:t>
            </a:r>
          </a:p>
        </p:txBody>
      </p:sp>
      <p:pic>
        <p:nvPicPr>
          <p:cNvPr id="1029" name="Picture 5"/>
          <p:cNvPicPr>
            <a:picLocks noChangeAspect="1" noChangeArrowheads="1"/>
          </p:cNvPicPr>
          <p:nvPr/>
        </p:nvPicPr>
        <p:blipFill>
          <a:blip r:embed="rId3" cstate="print"/>
          <a:srcRect l="2737"/>
          <a:stretch>
            <a:fillRect/>
          </a:stretch>
        </p:blipFill>
        <p:spPr bwMode="auto">
          <a:xfrm>
            <a:off x="4067175" y="-1"/>
            <a:ext cx="5076825" cy="6860435"/>
          </a:xfrm>
          <a:prstGeom prst="rect">
            <a:avLst/>
          </a:prstGeom>
          <a:noFill/>
          <a:ln w="9525">
            <a:noFill/>
            <a:miter lim="800000"/>
            <a:headEnd/>
            <a:tailEnd/>
          </a:ln>
        </p:spPr>
      </p:pic>
      <p:sp>
        <p:nvSpPr>
          <p:cNvPr id="8" name="TextBox 7"/>
          <p:cNvSpPr txBox="1"/>
          <p:nvPr/>
        </p:nvSpPr>
        <p:spPr>
          <a:xfrm>
            <a:off x="610392" y="3268082"/>
            <a:ext cx="2825752" cy="830997"/>
          </a:xfrm>
          <a:prstGeom prst="rect">
            <a:avLst/>
          </a:prstGeom>
          <a:noFill/>
        </p:spPr>
        <p:txBody>
          <a:bodyPr wrap="square" rtlCol="0">
            <a:spAutoFit/>
          </a:bodyPr>
          <a:lstStyle/>
          <a:p>
            <a:pPr algn="ctr"/>
            <a:r>
              <a:rPr lang="en-GB" sz="4800" spc="-230" dirty="0" smtClean="0">
                <a:latin typeface="Helvetica" pitchFamily="34" charset="0"/>
                <a:cs typeface="Helvetica" pitchFamily="34" charset="0"/>
              </a:rPr>
              <a:t>THE</a:t>
            </a:r>
            <a:r>
              <a:rPr lang="en-GB" sz="4800" spc="-300" dirty="0" smtClean="0">
                <a:latin typeface="Helvetica" pitchFamily="34" charset="0"/>
                <a:cs typeface="Helvetica" pitchFamily="34" charset="0"/>
              </a:rPr>
              <a:t> </a:t>
            </a:r>
            <a:r>
              <a:rPr lang="en-GB" sz="4800" b="1" spc="-200" dirty="0" smtClean="0">
                <a:solidFill>
                  <a:schemeClr val="bg1"/>
                </a:solidFill>
                <a:latin typeface="Helvetica" pitchFamily="34" charset="0"/>
                <a:cs typeface="Helvetica" pitchFamily="34" charset="0"/>
              </a:rPr>
              <a:t>FUN</a:t>
            </a:r>
            <a:endParaRPr lang="en-GB" sz="4800" b="1" spc="-200"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4" name="TextBox 3"/>
          <p:cNvSpPr txBox="1"/>
          <p:nvPr/>
        </p:nvSpPr>
        <p:spPr>
          <a:xfrm>
            <a:off x="1381125" y="504825"/>
            <a:ext cx="1351652" cy="369332"/>
          </a:xfrm>
          <a:prstGeom prst="rect">
            <a:avLst/>
          </a:prstGeom>
          <a:noFill/>
        </p:spPr>
        <p:txBody>
          <a:bodyPr wrap="none" rtlCol="0">
            <a:spAutoFit/>
          </a:bodyPr>
          <a:lstStyle/>
          <a:p>
            <a:r>
              <a:rPr lang="en-GB" b="1" dirty="0" smtClean="0">
                <a:solidFill>
                  <a:schemeClr val="bg1"/>
                </a:solidFill>
                <a:latin typeface="Helvetica" pitchFamily="34" charset="0"/>
                <a:cs typeface="Helvetica" pitchFamily="34" charset="0"/>
              </a:rPr>
              <a:t>SEASON 1</a:t>
            </a:r>
            <a:endParaRPr lang="en-GB" b="1" dirty="0">
              <a:solidFill>
                <a:schemeClr val="bg1"/>
              </a:solidFill>
              <a:latin typeface="Helvetica" pitchFamily="34" charset="0"/>
              <a:cs typeface="Helvetica" pitchFamily="34" charset="0"/>
            </a:endParaRPr>
          </a:p>
        </p:txBody>
      </p:sp>
      <p:sp>
        <p:nvSpPr>
          <p:cNvPr id="5" name="TextBox 4"/>
          <p:cNvSpPr txBox="1"/>
          <p:nvPr/>
        </p:nvSpPr>
        <p:spPr>
          <a:xfrm>
            <a:off x="714375" y="1866900"/>
            <a:ext cx="1723613" cy="584775"/>
          </a:xfrm>
          <a:prstGeom prst="rect">
            <a:avLst/>
          </a:prstGeom>
          <a:noFill/>
        </p:spPr>
        <p:txBody>
          <a:bodyPr wrap="none" rtlCol="0">
            <a:spAutoFit/>
          </a:bodyPr>
          <a:lstStyle/>
          <a:p>
            <a:pPr algn="ctr"/>
            <a:r>
              <a:rPr lang="en-GB" b="1" dirty="0" smtClean="0">
                <a:solidFill>
                  <a:schemeClr val="bg1"/>
                </a:solidFill>
                <a:latin typeface="Helvetica" pitchFamily="34" charset="0"/>
                <a:cs typeface="Helvetica" pitchFamily="34" charset="0"/>
              </a:rPr>
              <a:t>SEASON 1</a:t>
            </a:r>
          </a:p>
          <a:p>
            <a:pPr algn="ctr"/>
            <a:r>
              <a:rPr lang="en-GB" sz="1400" b="1" dirty="0" smtClean="0">
                <a:solidFill>
                  <a:schemeClr val="bg1"/>
                </a:solidFill>
                <a:latin typeface="Helvetica" pitchFamily="34" charset="0"/>
                <a:cs typeface="Helvetica" pitchFamily="34" charset="0"/>
              </a:rPr>
              <a:t>(POST-REWRITE)</a:t>
            </a:r>
            <a:endParaRPr lang="en-GB" sz="1400" b="1" dirty="0">
              <a:solidFill>
                <a:schemeClr val="bg1"/>
              </a:solidFill>
              <a:latin typeface="Helvetica" pitchFamily="34" charset="0"/>
              <a:cs typeface="Helvetica" pitchFamily="34" charset="0"/>
            </a:endParaRPr>
          </a:p>
        </p:txBody>
      </p:sp>
      <p:cxnSp>
        <p:nvCxnSpPr>
          <p:cNvPr id="8" name="Straight Arrow Connector 7"/>
          <p:cNvCxnSpPr/>
          <p:nvPr/>
        </p:nvCxnSpPr>
        <p:spPr>
          <a:xfrm>
            <a:off x="2147888" y="1176338"/>
            <a:ext cx="771525" cy="3000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126576" y="1550192"/>
            <a:ext cx="655183" cy="2547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26676" y="1850230"/>
            <a:ext cx="655183" cy="2547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77467" y="2166938"/>
            <a:ext cx="844998" cy="32861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802762" y="2552700"/>
            <a:ext cx="1310365" cy="5095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43350" y="1857375"/>
            <a:ext cx="276559" cy="614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276725" y="2614613"/>
            <a:ext cx="569453" cy="22145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006975" y="2624886"/>
            <a:ext cx="619125" cy="24531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768850" y="1840662"/>
            <a:ext cx="742950" cy="29437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27875" y="2333625"/>
            <a:ext cx="146384" cy="5889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646509" y="1765300"/>
            <a:ext cx="620481" cy="2412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373584" y="2041525"/>
            <a:ext cx="620481" cy="2412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642998" y="5876925"/>
            <a:ext cx="1351652" cy="369332"/>
          </a:xfrm>
          <a:prstGeom prst="rect">
            <a:avLst/>
          </a:prstGeom>
          <a:noFill/>
        </p:spPr>
        <p:txBody>
          <a:bodyPr wrap="none" rtlCol="0">
            <a:spAutoFit/>
          </a:bodyPr>
          <a:lstStyle/>
          <a:p>
            <a:r>
              <a:rPr lang="en-GB" b="1" dirty="0" smtClean="0">
                <a:solidFill>
                  <a:schemeClr val="bg1"/>
                </a:solidFill>
                <a:latin typeface="Helvetica" pitchFamily="34" charset="0"/>
                <a:cs typeface="Helvetica" pitchFamily="34" charset="0"/>
              </a:rPr>
              <a:t>SEASON 2</a:t>
            </a:r>
            <a:endParaRPr lang="en-GB" b="1" dirty="0">
              <a:solidFill>
                <a:schemeClr val="bg1"/>
              </a:solidFill>
              <a:latin typeface="Helvetica" pitchFamily="34" charset="0"/>
              <a:cs typeface="Helvetica" pitchFamily="34" charset="0"/>
            </a:endParaRPr>
          </a:p>
        </p:txBody>
      </p:sp>
      <p:cxnSp>
        <p:nvCxnSpPr>
          <p:cNvPr id="61" name="Straight Arrow Connector 60"/>
          <p:cNvCxnSpPr>
            <a:stCxn id="26" idx="4"/>
            <a:endCxn id="59" idx="0"/>
          </p:cNvCxnSpPr>
          <p:nvPr/>
        </p:nvCxnSpPr>
        <p:spPr>
          <a:xfrm>
            <a:off x="7290435" y="3273743"/>
            <a:ext cx="0" cy="4760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9" idx="4"/>
            <a:endCxn id="60" idx="0"/>
          </p:cNvCxnSpPr>
          <p:nvPr/>
        </p:nvCxnSpPr>
        <p:spPr>
          <a:xfrm>
            <a:off x="7290435" y="4092662"/>
            <a:ext cx="0" cy="4760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0" idx="4"/>
            <a:endCxn id="56" idx="0"/>
          </p:cNvCxnSpPr>
          <p:nvPr/>
        </p:nvCxnSpPr>
        <p:spPr>
          <a:xfrm>
            <a:off x="7290435" y="4911581"/>
            <a:ext cx="7210" cy="4760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290224" y="3942433"/>
            <a:ext cx="494082" cy="3438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455693" y="4323159"/>
            <a:ext cx="542925" cy="3393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1591628" y="2738438"/>
            <a:ext cx="771525" cy="3000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2570316" y="3112292"/>
            <a:ext cx="655183" cy="2547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437098" y="3426619"/>
            <a:ext cx="655183" cy="2547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233863" y="3732108"/>
            <a:ext cx="842962" cy="3278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2501900" y="3127375"/>
            <a:ext cx="276559" cy="614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835275" y="3884613"/>
            <a:ext cx="569453" cy="22145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4420582" y="4194175"/>
            <a:ext cx="672118"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552825" y="4164013"/>
            <a:ext cx="706209" cy="2746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5247323" y="4105488"/>
            <a:ext cx="842962" cy="3278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1828800" y="923925"/>
            <a:ext cx="457200" cy="4572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p:cNvSpPr/>
          <p:nvPr/>
        </p:nvSpPr>
        <p:spPr>
          <a:xfrm>
            <a:off x="2914650" y="1357316"/>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3781425" y="1681163"/>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p:cNvSpPr/>
          <p:nvPr/>
        </p:nvSpPr>
        <p:spPr>
          <a:xfrm>
            <a:off x="4581525" y="1985963"/>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p:cNvSpPr/>
          <p:nvPr/>
        </p:nvSpPr>
        <p:spPr>
          <a:xfrm>
            <a:off x="5505002" y="1627487"/>
            <a:ext cx="270958" cy="27095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p:cNvSpPr/>
          <p:nvPr/>
        </p:nvSpPr>
        <p:spPr>
          <a:xfrm>
            <a:off x="6267002" y="1914358"/>
            <a:ext cx="270958" cy="27095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p:nvSpPr>
        <p:spPr>
          <a:xfrm>
            <a:off x="5625465" y="2382203"/>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p:cNvSpPr/>
          <p:nvPr/>
        </p:nvSpPr>
        <p:spPr>
          <a:xfrm>
            <a:off x="7118985" y="2930843"/>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p:cNvSpPr/>
          <p:nvPr/>
        </p:nvSpPr>
        <p:spPr>
          <a:xfrm>
            <a:off x="4141022" y="2473307"/>
            <a:ext cx="270958" cy="27095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p:cNvSpPr/>
          <p:nvPr/>
        </p:nvSpPr>
        <p:spPr>
          <a:xfrm>
            <a:off x="4849682" y="2747627"/>
            <a:ext cx="270958" cy="27095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p:cNvSpPr/>
          <p:nvPr/>
        </p:nvSpPr>
        <p:spPr>
          <a:xfrm>
            <a:off x="6998522" y="2188678"/>
            <a:ext cx="270958" cy="27095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p:cNvSpPr/>
          <p:nvPr/>
        </p:nvSpPr>
        <p:spPr>
          <a:xfrm>
            <a:off x="7069045" y="5387600"/>
            <a:ext cx="457200" cy="4572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p:cNvSpPr/>
          <p:nvPr/>
        </p:nvSpPr>
        <p:spPr>
          <a:xfrm>
            <a:off x="7118985" y="3749762"/>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p:cNvSpPr/>
          <p:nvPr/>
        </p:nvSpPr>
        <p:spPr>
          <a:xfrm>
            <a:off x="7118985" y="4568681"/>
            <a:ext cx="342900" cy="3429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Oval 69"/>
          <p:cNvSpPr/>
          <p:nvPr/>
        </p:nvSpPr>
        <p:spPr>
          <a:xfrm>
            <a:off x="7773222" y="4233378"/>
            <a:ext cx="270958" cy="27095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2" name="Straight Arrow Connector 101"/>
          <p:cNvCxnSpPr>
            <a:endCxn id="56" idx="1"/>
          </p:cNvCxnSpPr>
          <p:nvPr/>
        </p:nvCxnSpPr>
        <p:spPr>
          <a:xfrm>
            <a:off x="6272213" y="4500563"/>
            <a:ext cx="863787" cy="9539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352550" y="2495550"/>
            <a:ext cx="457200" cy="457200"/>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Oval 77"/>
          <p:cNvSpPr/>
          <p:nvPr/>
        </p:nvSpPr>
        <p:spPr>
          <a:xfrm>
            <a:off x="2358390" y="2919416"/>
            <a:ext cx="342900" cy="342900"/>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p:cNvSpPr/>
          <p:nvPr/>
        </p:nvSpPr>
        <p:spPr>
          <a:xfrm>
            <a:off x="3225165" y="3243263"/>
            <a:ext cx="342900" cy="342900"/>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p:cNvSpPr/>
          <p:nvPr/>
        </p:nvSpPr>
        <p:spPr>
          <a:xfrm>
            <a:off x="4091940" y="3567112"/>
            <a:ext cx="342900" cy="342900"/>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5078730" y="3939542"/>
            <a:ext cx="342900" cy="342900"/>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Oval 87"/>
          <p:cNvSpPr/>
          <p:nvPr/>
        </p:nvSpPr>
        <p:spPr>
          <a:xfrm>
            <a:off x="2699572" y="3743307"/>
            <a:ext cx="270958" cy="270958"/>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Oval 88"/>
          <p:cNvSpPr/>
          <p:nvPr/>
        </p:nvSpPr>
        <p:spPr>
          <a:xfrm>
            <a:off x="3408232" y="4017627"/>
            <a:ext cx="270958" cy="270958"/>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Oval 94"/>
          <p:cNvSpPr/>
          <p:nvPr/>
        </p:nvSpPr>
        <p:spPr>
          <a:xfrm>
            <a:off x="4268657" y="4354177"/>
            <a:ext cx="270958" cy="270958"/>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Oval 99"/>
          <p:cNvSpPr/>
          <p:nvPr/>
        </p:nvSpPr>
        <p:spPr>
          <a:xfrm>
            <a:off x="6092190" y="4312922"/>
            <a:ext cx="342900" cy="342900"/>
          </a:xfrm>
          <a:prstGeom prst="ellipse">
            <a:avLst/>
          </a:prstGeom>
          <a:solidFill>
            <a:srgbClr val="58D45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3" name="TextBox 2"/>
          <p:cNvSpPr txBox="1"/>
          <p:nvPr/>
        </p:nvSpPr>
        <p:spPr>
          <a:xfrm>
            <a:off x="2641412" y="2873748"/>
            <a:ext cx="5578664" cy="923330"/>
          </a:xfrm>
          <a:prstGeom prst="rect">
            <a:avLst/>
          </a:prstGeom>
          <a:noFill/>
        </p:spPr>
        <p:txBody>
          <a:bodyPr wrap="square" rtlCol="0">
            <a:spAutoFit/>
          </a:bodyPr>
          <a:lstStyle/>
          <a:p>
            <a:r>
              <a:rPr lang="en-GB" sz="5400" b="1" spc="180" dirty="0" smtClean="0">
                <a:solidFill>
                  <a:schemeClr val="bg1"/>
                </a:solidFill>
                <a:latin typeface="Helvetica" pitchFamily="34" charset="0"/>
                <a:cs typeface="Helvetica" pitchFamily="34" charset="0"/>
              </a:rPr>
              <a:t>STREAMLINED</a:t>
            </a:r>
            <a:endParaRPr lang="en-GB" sz="3200" b="1" spc="180" dirty="0" smtClean="0">
              <a:solidFill>
                <a:schemeClr val="bg1"/>
              </a:solidFill>
              <a:latin typeface="Helvetica" pitchFamily="34" charset="0"/>
              <a:cs typeface="Helvetica" pitchFamily="34" charset="0"/>
            </a:endParaRPr>
          </a:p>
        </p:txBody>
      </p:sp>
      <p:sp>
        <p:nvSpPr>
          <p:cNvPr id="4" name="TextBox 3"/>
          <p:cNvSpPr txBox="1"/>
          <p:nvPr/>
        </p:nvSpPr>
        <p:spPr>
          <a:xfrm>
            <a:off x="1307728" y="3063127"/>
            <a:ext cx="1338828" cy="553998"/>
          </a:xfrm>
          <a:prstGeom prst="rect">
            <a:avLst/>
          </a:prstGeom>
          <a:noFill/>
        </p:spPr>
        <p:txBody>
          <a:bodyPr wrap="none" rtlCol="0">
            <a:spAutoFit/>
          </a:bodyPr>
          <a:lstStyle/>
          <a:p>
            <a:r>
              <a:rPr lang="en-GB" sz="3000" dirty="0" smtClean="0">
                <a:solidFill>
                  <a:schemeClr val="bg1"/>
                </a:solidFill>
                <a:latin typeface="Helvetica" pitchFamily="34" charset="0"/>
                <a:cs typeface="Helvetica" pitchFamily="34" charset="0"/>
              </a:rPr>
              <a:t>MORE</a:t>
            </a:r>
            <a:endParaRPr lang="en-GB" sz="3000"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2" name="TextBox 1"/>
          <p:cNvSpPr txBox="1"/>
          <p:nvPr/>
        </p:nvSpPr>
        <p:spPr>
          <a:xfrm>
            <a:off x="1546037" y="2873748"/>
            <a:ext cx="4962338" cy="923330"/>
          </a:xfrm>
          <a:prstGeom prst="rect">
            <a:avLst/>
          </a:prstGeom>
          <a:noFill/>
        </p:spPr>
        <p:txBody>
          <a:bodyPr wrap="square" rtlCol="0">
            <a:spAutoFit/>
          </a:bodyPr>
          <a:lstStyle/>
          <a:p>
            <a:r>
              <a:rPr lang="en-GB" sz="5400" b="1" spc="180" dirty="0" smtClean="0">
                <a:solidFill>
                  <a:schemeClr val="bg1"/>
                </a:solidFill>
                <a:latin typeface="Helvetica" pitchFamily="34" charset="0"/>
                <a:cs typeface="Helvetica" pitchFamily="34" charset="0"/>
              </a:rPr>
              <a:t>QUALITY &gt; </a:t>
            </a:r>
            <a:endParaRPr lang="en-GB" sz="3200" b="1" spc="180" dirty="0" smtClean="0">
              <a:solidFill>
                <a:schemeClr val="bg1"/>
              </a:solidFill>
              <a:latin typeface="Helvetica" pitchFamily="34" charset="0"/>
              <a:cs typeface="Helvetica" pitchFamily="34" charset="0"/>
            </a:endParaRPr>
          </a:p>
        </p:txBody>
      </p:sp>
      <p:sp>
        <p:nvSpPr>
          <p:cNvPr id="3" name="TextBox 2"/>
          <p:cNvSpPr txBox="1"/>
          <p:nvPr/>
        </p:nvSpPr>
        <p:spPr>
          <a:xfrm>
            <a:off x="5536828" y="3063127"/>
            <a:ext cx="2130711" cy="553998"/>
          </a:xfrm>
          <a:prstGeom prst="rect">
            <a:avLst/>
          </a:prstGeom>
          <a:noFill/>
        </p:spPr>
        <p:txBody>
          <a:bodyPr wrap="none" rtlCol="0">
            <a:spAutoFit/>
          </a:bodyPr>
          <a:lstStyle/>
          <a:p>
            <a:r>
              <a:rPr lang="en-GB" sz="3000" dirty="0" smtClean="0">
                <a:solidFill>
                  <a:schemeClr val="bg1"/>
                </a:solidFill>
                <a:latin typeface="Helvetica" pitchFamily="34" charset="0"/>
                <a:cs typeface="Helvetica" pitchFamily="34" charset="0"/>
              </a:rPr>
              <a:t>QUANTITY</a:t>
            </a:r>
            <a:endParaRPr lang="en-GB" sz="3000" dirty="0">
              <a:solidFill>
                <a:schemeClr val="bg1"/>
              </a:solidFill>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t="5943"/>
          <a:stretch>
            <a:fillRect/>
          </a:stretch>
        </p:blipFill>
        <p:spPr bwMode="auto">
          <a:xfrm>
            <a:off x="4068000" y="0"/>
            <a:ext cx="5076000" cy="6858000"/>
          </a:xfrm>
          <a:prstGeom prst="rect">
            <a:avLst/>
          </a:prstGeom>
          <a:noFill/>
          <a:ln w="9525">
            <a:noFill/>
            <a:miter lim="800000"/>
            <a:headEnd/>
            <a:tailEnd/>
          </a:ln>
        </p:spPr>
      </p:pic>
      <p:sp>
        <p:nvSpPr>
          <p:cNvPr id="4" name="TextBox 3"/>
          <p:cNvSpPr txBox="1"/>
          <p:nvPr/>
        </p:nvSpPr>
        <p:spPr>
          <a:xfrm>
            <a:off x="-1" y="2599764"/>
            <a:ext cx="4057651" cy="1015663"/>
          </a:xfrm>
          <a:prstGeom prst="rect">
            <a:avLst/>
          </a:prstGeom>
          <a:noFill/>
        </p:spPr>
        <p:txBody>
          <a:bodyPr wrap="square" rtlCol="0">
            <a:spAutoFit/>
          </a:bodyPr>
          <a:lstStyle/>
          <a:p>
            <a:pPr algn="ctr"/>
            <a:r>
              <a:rPr lang="en-GB" sz="6000" b="1" dirty="0" smtClean="0">
                <a:solidFill>
                  <a:schemeClr val="bg1"/>
                </a:solidFill>
                <a:latin typeface="Helvetica" pitchFamily="34" charset="0"/>
                <a:cs typeface="Helvetica" pitchFamily="34" charset="0"/>
              </a:rPr>
              <a:t>TWICE</a:t>
            </a:r>
          </a:p>
        </p:txBody>
      </p:sp>
      <p:sp>
        <p:nvSpPr>
          <p:cNvPr id="5" name="TextBox 4"/>
          <p:cNvSpPr txBox="1"/>
          <p:nvPr/>
        </p:nvSpPr>
        <p:spPr>
          <a:xfrm>
            <a:off x="592931" y="3325808"/>
            <a:ext cx="2825752" cy="584775"/>
          </a:xfrm>
          <a:prstGeom prst="rect">
            <a:avLst/>
          </a:prstGeom>
          <a:noFill/>
        </p:spPr>
        <p:txBody>
          <a:bodyPr wrap="square" rtlCol="0">
            <a:spAutoFit/>
          </a:bodyPr>
          <a:lstStyle/>
          <a:p>
            <a:pPr algn="ctr"/>
            <a:r>
              <a:rPr lang="en-GB" sz="3200" spc="-190" dirty="0" smtClean="0">
                <a:latin typeface="Helvetica" pitchFamily="34" charset="0"/>
                <a:cs typeface="Helvetica" pitchFamily="34" charset="0"/>
              </a:rPr>
              <a:t>THE</a:t>
            </a:r>
            <a:r>
              <a:rPr lang="en-GB" sz="3200" spc="-210" dirty="0" smtClean="0">
                <a:latin typeface="Helvetica" pitchFamily="34" charset="0"/>
                <a:cs typeface="Helvetica" pitchFamily="34" charset="0"/>
              </a:rPr>
              <a:t> </a:t>
            </a:r>
            <a:r>
              <a:rPr lang="en-GB" sz="3200" spc="-220" dirty="0" smtClean="0">
                <a:latin typeface="Helvetica" pitchFamily="34" charset="0"/>
                <a:cs typeface="Helvetica" pitchFamily="34" charset="0"/>
              </a:rPr>
              <a:t>AMOUNT</a:t>
            </a:r>
            <a:endParaRPr lang="en-GB" sz="3200" spc="-220" dirty="0">
              <a:latin typeface="Helvetica" pitchFamily="34" charset="0"/>
              <a:cs typeface="Helvetica" pitchFamily="34" charset="0"/>
            </a:endParaRPr>
          </a:p>
        </p:txBody>
      </p:sp>
      <p:sp>
        <p:nvSpPr>
          <p:cNvPr id="11" name="TextBox 10"/>
          <p:cNvSpPr txBox="1"/>
          <p:nvPr/>
        </p:nvSpPr>
        <p:spPr>
          <a:xfrm>
            <a:off x="916776" y="3678245"/>
            <a:ext cx="2502691" cy="646331"/>
          </a:xfrm>
          <a:prstGeom prst="rect">
            <a:avLst/>
          </a:prstGeom>
          <a:noFill/>
        </p:spPr>
        <p:txBody>
          <a:bodyPr wrap="square" rtlCol="0">
            <a:spAutoFit/>
          </a:bodyPr>
          <a:lstStyle/>
          <a:p>
            <a:pPr algn="ctr"/>
            <a:r>
              <a:rPr lang="en-GB" sz="3600" b="1" spc="-150" dirty="0" smtClean="0">
                <a:solidFill>
                  <a:schemeClr val="bg1"/>
                </a:solidFill>
                <a:latin typeface="Helvetica" pitchFamily="34" charset="0"/>
                <a:cs typeface="Helvetica" pitchFamily="34" charset="0"/>
              </a:rPr>
              <a:t>SUPPORT</a:t>
            </a:r>
            <a:endParaRPr lang="en-GB" sz="3200" b="1" spc="-150" dirty="0">
              <a:solidFill>
                <a:schemeClr val="bg1"/>
              </a:solidFill>
              <a:latin typeface="Helvetica" pitchFamily="34" charset="0"/>
              <a:cs typeface="Helvetica" pitchFamily="34" charset="0"/>
            </a:endParaRPr>
          </a:p>
        </p:txBody>
      </p:sp>
      <p:sp>
        <p:nvSpPr>
          <p:cNvPr id="12" name="TextBox 11"/>
          <p:cNvSpPr txBox="1"/>
          <p:nvPr/>
        </p:nvSpPr>
        <p:spPr>
          <a:xfrm>
            <a:off x="615186" y="3736990"/>
            <a:ext cx="627852" cy="338554"/>
          </a:xfrm>
          <a:prstGeom prst="rect">
            <a:avLst/>
          </a:prstGeom>
          <a:noFill/>
        </p:spPr>
        <p:txBody>
          <a:bodyPr wrap="square" rtlCol="0">
            <a:spAutoFit/>
          </a:bodyPr>
          <a:lstStyle/>
          <a:p>
            <a:pPr algn="ctr"/>
            <a:r>
              <a:rPr lang="en-GB" sz="1600" b="1" spc="-190" dirty="0" smtClean="0">
                <a:latin typeface="Helvetica" pitchFamily="34" charset="0"/>
                <a:cs typeface="Helvetica" pitchFamily="34" charset="0"/>
              </a:rPr>
              <a:t>TO</a:t>
            </a:r>
            <a:endParaRPr lang="en-GB" sz="1600" b="1" spc="-22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D4335"/>
        </a:solidFill>
        <a:effectLst/>
      </p:bgPr>
    </p:bg>
    <p:spTree>
      <p:nvGrpSpPr>
        <p:cNvPr id="1" name=""/>
        <p:cNvGrpSpPr/>
        <p:nvPr/>
      </p:nvGrpSpPr>
      <p:grpSpPr>
        <a:xfrm>
          <a:off x="0" y="0"/>
          <a:ext cx="0" cy="0"/>
          <a:chOff x="0" y="0"/>
          <a:chExt cx="0" cy="0"/>
        </a:xfrm>
      </p:grpSpPr>
      <p:sp>
        <p:nvSpPr>
          <p:cNvPr id="3" name="TextBox 2"/>
          <p:cNvSpPr txBox="1"/>
          <p:nvPr/>
        </p:nvSpPr>
        <p:spPr>
          <a:xfrm>
            <a:off x="0" y="2830045"/>
            <a:ext cx="9144000" cy="707886"/>
          </a:xfrm>
          <a:prstGeom prst="rect">
            <a:avLst/>
          </a:prstGeom>
          <a:noFill/>
        </p:spPr>
        <p:txBody>
          <a:bodyPr wrap="square" rtlCol="0">
            <a:spAutoFit/>
          </a:bodyPr>
          <a:lstStyle/>
          <a:p>
            <a:pPr algn="ctr"/>
            <a:r>
              <a:rPr lang="en-GB" sz="4000" b="1" spc="180" dirty="0" smtClean="0">
                <a:solidFill>
                  <a:schemeClr val="bg1"/>
                </a:solidFill>
                <a:latin typeface="Helvetica" pitchFamily="34" charset="0"/>
                <a:cs typeface="Helvetica" pitchFamily="34" charset="0"/>
              </a:rPr>
              <a:t>Neo4j to the rescue!</a:t>
            </a: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pbs.twimg.com/media/Bfz6Q6DIYAABh90.jpg:large"/>
          <p:cNvPicPr>
            <a:picLocks noChangeAspect="1" noChangeArrowheads="1"/>
          </p:cNvPicPr>
          <p:nvPr/>
        </p:nvPicPr>
        <p:blipFill>
          <a:blip r:embed="rId2" cstate="print"/>
          <a:srcRect l="4926" r="19610" b="1"/>
          <a:stretch>
            <a:fillRect/>
          </a:stretch>
        </p:blipFill>
        <p:spPr bwMode="auto">
          <a:xfrm>
            <a:off x="0" y="0"/>
            <a:ext cx="9144000" cy="6858000"/>
          </a:xfrm>
          <a:prstGeom prst="rect">
            <a:avLst/>
          </a:prstGeom>
          <a:noFill/>
        </p:spPr>
      </p:pic>
      <p:sp>
        <p:nvSpPr>
          <p:cNvPr id="5" name="Rectangle 4"/>
          <p:cNvSpPr/>
          <p:nvPr/>
        </p:nvSpPr>
        <p:spPr>
          <a:xfrm>
            <a:off x="0" y="2489200"/>
            <a:ext cx="9144000" cy="1778000"/>
          </a:xfrm>
          <a:prstGeom prst="rect">
            <a:avLst/>
          </a:prstGeom>
          <a:solidFill>
            <a:srgbClr val="2B293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0" y="2870200"/>
            <a:ext cx="9144000" cy="923330"/>
          </a:xfrm>
          <a:prstGeom prst="rect">
            <a:avLst/>
          </a:prstGeom>
          <a:noFill/>
        </p:spPr>
        <p:txBody>
          <a:bodyPr wrap="square" rtlCol="0">
            <a:spAutoFit/>
          </a:bodyPr>
          <a:lstStyle/>
          <a:p>
            <a:pPr algn="ctr"/>
            <a:r>
              <a:rPr lang="en-GB" sz="5400" b="1" dirty="0" smtClean="0">
                <a:ln w="3175">
                  <a:noFill/>
                </a:ln>
                <a:solidFill>
                  <a:schemeClr val="bg1"/>
                </a:solidFill>
                <a:latin typeface="Helvetica" pitchFamily="34" charset="0"/>
                <a:cs typeface="Helvetica" pitchFamily="34" charset="0"/>
              </a:rPr>
              <a:t>Thank you!</a:t>
            </a:r>
            <a:endParaRPr lang="en-GB" sz="5400" b="1" dirty="0">
              <a:ln w="3175">
                <a:noFill/>
              </a:ln>
              <a:solidFill>
                <a:schemeClr val="bg1"/>
              </a:solidFill>
              <a:latin typeface="Helvetica" pitchFamily="34" charset="0"/>
              <a:cs typeface="Helvetica" pitchFamily="34" charset="0"/>
            </a:endParaRPr>
          </a:p>
        </p:txBody>
      </p:sp>
    </p:spTree>
  </p:cSld>
  <p:clrMapOvr>
    <a:masterClrMapping/>
  </p:clrMapOvr>
  <p:transition spd="med">
    <p:strips dir="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p:cNvSpPr>
            <a:spLocks noGrp="1"/>
          </p:cNvSpPr>
          <p:nvPr>
            <p:ph type="title" idx="4294967295"/>
          </p:nvPr>
        </p:nvSpPr>
        <p:spPr>
          <a:xfrm>
            <a:off x="457203" y="834887"/>
            <a:ext cx="7836791" cy="4943516"/>
          </a:xfrm>
          <a:prstGeom prst="roundRect">
            <a:avLst>
              <a:gd name="adj" fmla="val 7942"/>
            </a:avLst>
          </a:prstGeom>
          <a:solidFill>
            <a:srgbClr val="1C1C1C">
              <a:alpha val="80000"/>
            </a:srgbClr>
          </a:solidFill>
        </p:spPr>
        <p:style>
          <a:lnRef idx="3">
            <a:schemeClr val="lt1"/>
          </a:lnRef>
          <a:fillRef idx="1">
            <a:schemeClr val="accent1"/>
          </a:fillRef>
          <a:effectRef idx="1">
            <a:schemeClr val="accent1"/>
          </a:effectRef>
          <a:fontRef idx="minor">
            <a:schemeClr val="lt1"/>
          </a:fontRef>
        </p:style>
        <p:txBody>
          <a:bodyPr>
            <a:noAutofit/>
          </a:bodyPr>
          <a:lstStyle/>
          <a:p>
            <a:pPr marL="360000" algn="l"/>
            <a:r>
              <a:rPr lang="en-GB" sz="2400" dirty="0" smtClean="0"/>
              <a:t/>
            </a:r>
            <a:br>
              <a:rPr lang="en-GB" sz="2400" dirty="0" smtClean="0"/>
            </a:br>
            <a:r>
              <a:rPr lang="en-GB" sz="2400" dirty="0" smtClean="0"/>
              <a:t/>
            </a:r>
            <a:br>
              <a:rPr lang="en-GB" sz="2400" dirty="0" smtClean="0"/>
            </a:br>
            <a:r>
              <a:rPr lang="en-GB" sz="2400" u="sng" dirty="0" smtClean="0">
                <a:latin typeface="Helvetica" pitchFamily="34" charset="0"/>
                <a:cs typeface="Helvetica" pitchFamily="34" charset="0"/>
              </a:rPr>
              <a:t>Here Be Monsters</a:t>
            </a:r>
            <a:r>
              <a:rPr lang="en-GB" sz="2400" dirty="0" smtClean="0">
                <a:latin typeface="Helvetica" pitchFamily="34" charset="0"/>
                <a:cs typeface="Helvetica" pitchFamily="34" charset="0"/>
              </a:rPr>
              <a:t/>
            </a:r>
            <a:br>
              <a:rPr lang="en-GB" sz="2400" dirty="0" smtClean="0">
                <a:latin typeface="Helvetica" pitchFamily="34" charset="0"/>
                <a:cs typeface="Helvetica" pitchFamily="34" charset="0"/>
              </a:rPr>
            </a:br>
            <a:r>
              <a:rPr lang="en-GB" sz="1800" dirty="0" smtClean="0">
                <a:latin typeface="Helvetica" pitchFamily="34" charset="0"/>
                <a:cs typeface="Helvetica" pitchFamily="34" charset="0"/>
              </a:rPr>
              <a:t>http://www.herebemonstersgame.com</a:t>
            </a:r>
            <a:br>
              <a:rPr lang="en-GB" sz="1800" dirty="0" smtClean="0">
                <a:latin typeface="Helvetica" pitchFamily="34" charset="0"/>
                <a:cs typeface="Helvetica" pitchFamily="34" charset="0"/>
              </a:rPr>
            </a:br>
            <a:r>
              <a:rPr lang="en-GB" sz="1800" dirty="0" smtClean="0">
                <a:latin typeface="Helvetica" pitchFamily="34" charset="0"/>
                <a:cs typeface="Helvetica" pitchFamily="34" charset="0"/>
              </a:rPr>
              <a:t>http://apps.facebook.com/herebemonsters</a:t>
            </a:r>
            <a:br>
              <a:rPr lang="en-GB" sz="1800" dirty="0" smtClean="0">
                <a:latin typeface="Helvetica" pitchFamily="34" charset="0"/>
                <a:cs typeface="Helvetica" pitchFamily="34" charset="0"/>
              </a:rPr>
            </a:br>
            <a:r>
              <a:rPr lang="en-GB" sz="2400" dirty="0" smtClean="0">
                <a:latin typeface="Helvetica" pitchFamily="34" charset="0"/>
                <a:cs typeface="Helvetica" pitchFamily="34" charset="0"/>
              </a:rPr>
              <a:t/>
            </a:r>
            <a:br>
              <a:rPr lang="en-GB" sz="2400" dirty="0" smtClean="0">
                <a:latin typeface="Helvetica" pitchFamily="34" charset="0"/>
                <a:cs typeface="Helvetica" pitchFamily="34" charset="0"/>
              </a:rPr>
            </a:br>
            <a:r>
              <a:rPr lang="en-GB" sz="2400" u="sng" dirty="0" smtClean="0">
                <a:latin typeface="Helvetica" pitchFamily="34" charset="0"/>
                <a:cs typeface="Helvetica" pitchFamily="34" charset="0"/>
              </a:rPr>
              <a:t>Building a MMORPG</a:t>
            </a:r>
            <a:r>
              <a:rPr lang="en-GB" sz="1800" dirty="0" smtClean="0">
                <a:solidFill>
                  <a:schemeClr val="bg1"/>
                </a:solidFill>
                <a:latin typeface="Helvetica" pitchFamily="34" charset="0"/>
                <a:cs typeface="Helvetica" pitchFamily="34" charset="0"/>
              </a:rPr>
              <a:t/>
            </a:r>
            <a:br>
              <a:rPr lang="en-GB" sz="1800" dirty="0" smtClean="0">
                <a:solidFill>
                  <a:schemeClr val="bg1"/>
                </a:solidFill>
                <a:latin typeface="Helvetica" pitchFamily="34" charset="0"/>
                <a:cs typeface="Helvetica" pitchFamily="34" charset="0"/>
              </a:rPr>
            </a:br>
            <a:r>
              <a:rPr lang="en-GB" sz="1800" dirty="0" smtClean="0">
                <a:solidFill>
                  <a:prstClr val="white"/>
                </a:solidFill>
                <a:latin typeface="Helvetica" pitchFamily="34" charset="0"/>
                <a:cs typeface="Helvetica" pitchFamily="34" charset="0"/>
              </a:rPr>
              <a:t>http://bit.ly/1hjqoL8</a:t>
            </a:r>
            <a:br>
              <a:rPr lang="en-GB" sz="1800" dirty="0" smtClean="0">
                <a:solidFill>
                  <a:prstClr val="white"/>
                </a:solidFill>
                <a:latin typeface="Helvetica" pitchFamily="34" charset="0"/>
                <a:cs typeface="Helvetica" pitchFamily="34" charset="0"/>
              </a:rPr>
            </a:br>
            <a:r>
              <a:rPr lang="en-GB" sz="1800" dirty="0" smtClean="0">
                <a:solidFill>
                  <a:prstClr val="white"/>
                </a:solidFill>
                <a:latin typeface="Helvetica" pitchFamily="34" charset="0"/>
                <a:cs typeface="Helvetica" pitchFamily="34" charset="0"/>
              </a:rPr>
              <a:t>http://slidesha.re/18MD4XY</a:t>
            </a:r>
            <a:r>
              <a:rPr lang="en-GB" sz="2400" dirty="0" smtClean="0">
                <a:latin typeface="Helvetica" pitchFamily="34" charset="0"/>
                <a:cs typeface="Helvetica" pitchFamily="34" charset="0"/>
              </a:rPr>
              <a:t/>
            </a:r>
            <a:br>
              <a:rPr lang="en-GB" sz="2400" dirty="0" smtClean="0">
                <a:latin typeface="Helvetica" pitchFamily="34" charset="0"/>
                <a:cs typeface="Helvetica" pitchFamily="34" charset="0"/>
              </a:rPr>
            </a:br>
            <a:r>
              <a:rPr lang="en-GB" sz="2400" dirty="0" smtClean="0">
                <a:latin typeface="Helvetica" pitchFamily="34" charset="0"/>
                <a:cs typeface="Helvetica" pitchFamily="34" charset="0"/>
              </a:rPr>
              <a:t/>
            </a:r>
            <a:br>
              <a:rPr lang="en-GB" sz="2400" dirty="0" smtClean="0">
                <a:latin typeface="Helvetica" pitchFamily="34" charset="0"/>
                <a:cs typeface="Helvetica" pitchFamily="34" charset="0"/>
              </a:rPr>
            </a:br>
            <a:r>
              <a:rPr lang="en-GB" sz="2400" u="sng" dirty="0" smtClean="0">
                <a:latin typeface="Helvetica" pitchFamily="34" charset="0"/>
                <a:cs typeface="Helvetica" pitchFamily="34" charset="0"/>
              </a:rPr>
              <a:t>Google I/O 2013 – Here Be BigQuery</a:t>
            </a:r>
            <a:r>
              <a:rPr lang="en-GB" sz="2400" dirty="0" smtClean="0">
                <a:latin typeface="Helvetica" pitchFamily="34" charset="0"/>
                <a:cs typeface="Helvetica" pitchFamily="34" charset="0"/>
              </a:rPr>
              <a:t/>
            </a:r>
            <a:br>
              <a:rPr lang="en-GB" sz="2400" dirty="0" smtClean="0">
                <a:latin typeface="Helvetica" pitchFamily="34" charset="0"/>
                <a:cs typeface="Helvetica" pitchFamily="34" charset="0"/>
              </a:rPr>
            </a:br>
            <a:r>
              <a:rPr lang="en-GB" sz="1800" dirty="0" smtClean="0">
                <a:latin typeface="Helvetica" pitchFamily="34" charset="0"/>
                <a:cs typeface="Helvetica" pitchFamily="34" charset="0"/>
              </a:rPr>
              <a:t>http://bit.ly/1fHjbce</a:t>
            </a:r>
            <a:endParaRPr lang="en-GB" sz="2400" dirty="0">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obs"/>
          <p:cNvPicPr>
            <a:picLocks noChangeAspect="1" noChangeArrowheads="1"/>
          </p:cNvPicPr>
          <p:nvPr/>
        </p:nvPicPr>
        <p:blipFill>
          <a:blip r:embed="rId3" cstate="print"/>
          <a:srcRect/>
          <a:stretch>
            <a:fillRect/>
          </a:stretch>
        </p:blipFill>
        <p:spPr bwMode="auto">
          <a:xfrm>
            <a:off x="-1" y="2548986"/>
            <a:ext cx="9144001" cy="3148429"/>
          </a:xfrm>
          <a:prstGeom prst="rect">
            <a:avLst/>
          </a:prstGeom>
          <a:noFill/>
        </p:spPr>
      </p:pic>
      <p:sp>
        <p:nvSpPr>
          <p:cNvPr id="5" name="TextBox 4"/>
          <p:cNvSpPr txBox="1"/>
          <p:nvPr/>
        </p:nvSpPr>
        <p:spPr>
          <a:xfrm>
            <a:off x="0" y="677986"/>
            <a:ext cx="9144000" cy="923330"/>
          </a:xfrm>
          <a:prstGeom prst="rect">
            <a:avLst/>
          </a:prstGeom>
          <a:noFill/>
        </p:spPr>
        <p:txBody>
          <a:bodyPr wrap="square" rtlCol="0">
            <a:spAutoFit/>
          </a:bodyPr>
          <a:lstStyle/>
          <a:p>
            <a:pPr algn="ctr"/>
            <a:r>
              <a:rPr lang="en-GB" sz="5400" b="1" dirty="0" smtClean="0">
                <a:ln w="3175">
                  <a:noFill/>
                </a:ln>
                <a:latin typeface="Helvetica" pitchFamily="34" charset="0"/>
                <a:cs typeface="Helvetica" pitchFamily="34" charset="0"/>
              </a:rPr>
              <a:t>WE’RE HIRING</a:t>
            </a:r>
            <a:endParaRPr lang="en-GB" sz="5400" b="1" dirty="0">
              <a:ln w="3175">
                <a:noFill/>
              </a:ln>
              <a:latin typeface="Helvetica" pitchFamily="34" charset="0"/>
              <a:cs typeface="Helvetica" pitchFamily="34" charset="0"/>
            </a:endParaRPr>
          </a:p>
        </p:txBody>
      </p:sp>
      <p:sp>
        <p:nvSpPr>
          <p:cNvPr id="6" name="TextBox 5"/>
          <p:cNvSpPr txBox="1"/>
          <p:nvPr/>
        </p:nvSpPr>
        <p:spPr>
          <a:xfrm>
            <a:off x="0" y="1580661"/>
            <a:ext cx="9144000" cy="523220"/>
          </a:xfrm>
          <a:prstGeom prst="rect">
            <a:avLst/>
          </a:prstGeom>
          <a:noFill/>
        </p:spPr>
        <p:txBody>
          <a:bodyPr wrap="square" rtlCol="0">
            <a:spAutoFit/>
          </a:bodyPr>
          <a:lstStyle/>
          <a:p>
            <a:pPr algn="ctr"/>
            <a:r>
              <a:rPr lang="en-GB" sz="2800" b="1" dirty="0" smtClean="0">
                <a:ln w="3175">
                  <a:noFill/>
                </a:ln>
                <a:latin typeface="Helvetica" pitchFamily="34" charset="0"/>
                <a:cs typeface="Helvetica" pitchFamily="34" charset="0"/>
              </a:rPr>
              <a:t>www.gamesyscorporate.com/careers</a:t>
            </a:r>
            <a:endParaRPr lang="en-GB" sz="2800" b="1" dirty="0">
              <a:ln w="3175">
                <a:noFill/>
              </a:ln>
              <a:latin typeface="Helvetica" pitchFamily="34" charset="0"/>
              <a:cs typeface="Helvetica" pitchFamily="34" charset="0"/>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srcRect l="2347" t="562" b="2056"/>
          <a:stretch>
            <a:fillRect/>
          </a:stretch>
        </p:blipFill>
        <p:spPr bwMode="auto">
          <a:xfrm>
            <a:off x="0" y="0"/>
            <a:ext cx="9163050" cy="6858000"/>
          </a:xfrm>
          <a:prstGeom prst="rect">
            <a:avLst/>
          </a:prstGeom>
          <a:noFill/>
          <a:ln w="9525">
            <a:noFill/>
            <a:miter lim="800000"/>
            <a:headEnd/>
            <a:tailEnd/>
          </a:ln>
        </p:spPr>
      </p:pic>
      <p:sp>
        <p:nvSpPr>
          <p:cNvPr id="7" name="Right Triangle 6"/>
          <p:cNvSpPr/>
          <p:nvPr/>
        </p:nvSpPr>
        <p:spPr>
          <a:xfrm rot="10800000">
            <a:off x="1755648" y="0"/>
            <a:ext cx="2474976" cy="6858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Triangle 7"/>
          <p:cNvSpPr/>
          <p:nvPr/>
        </p:nvSpPr>
        <p:spPr>
          <a:xfrm rot="10800000" flipH="1">
            <a:off x="5266944" y="0"/>
            <a:ext cx="1450848" cy="6858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133088" y="0"/>
            <a:ext cx="11826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1_Abstract Fla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gency">
      <a:majorFont>
        <a:latin typeface="Agency FB"/>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Abstract Flame</Template>
  <TotalTime>41003</TotalTime>
  <Words>3379</Words>
  <Application>Microsoft Office PowerPoint</Application>
  <PresentationFormat>On-screen Show (4:3)</PresentationFormat>
  <Paragraphs>611</Paragraphs>
  <Slides>87</Slides>
  <Notes>84</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1_Abstract Flame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  Here Be Monsters http://www.herebemonstersgame.com http://apps.facebook.com/herebemonsters  Building a MMORPG http://bit.ly/1hjqoL8 http://slidesha.re/18MD4XY  Google I/O 2013 – Here Be BigQuery http://bit.ly/1fHjbce</vt:lpstr>
      <vt:lpstr>Slide 87</vt:lpstr>
    </vt:vector>
  </TitlesOfParts>
  <Company>GameSys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 Cui</dc:creator>
  <cp:lastModifiedBy>theburningmonk</cp:lastModifiedBy>
  <cp:revision>3541</cp:revision>
  <dcterms:created xsi:type="dcterms:W3CDTF">2011-11-19T10:49:58Z</dcterms:created>
  <dcterms:modified xsi:type="dcterms:W3CDTF">2014-04-30T21:59:22Z</dcterms:modified>
</cp:coreProperties>
</file>